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2" r:id="rId1"/>
  </p:sldMasterIdLst>
  <p:notesMasterIdLst>
    <p:notesMasterId r:id="rId67"/>
  </p:notesMasterIdLst>
  <p:handoutMasterIdLst>
    <p:handoutMasterId r:id="rId68"/>
  </p:handoutMasterIdLst>
  <p:sldIdLst>
    <p:sldId id="256" r:id="rId2"/>
    <p:sldId id="257" r:id="rId3"/>
    <p:sldId id="258" r:id="rId4"/>
    <p:sldId id="263" r:id="rId5"/>
    <p:sldId id="259" r:id="rId6"/>
    <p:sldId id="260" r:id="rId7"/>
    <p:sldId id="261" r:id="rId8"/>
    <p:sldId id="262" r:id="rId9"/>
    <p:sldId id="325" r:id="rId10"/>
    <p:sldId id="264" r:id="rId11"/>
    <p:sldId id="265" r:id="rId12"/>
    <p:sldId id="266" r:id="rId13"/>
    <p:sldId id="267" r:id="rId14"/>
    <p:sldId id="280" r:id="rId15"/>
    <p:sldId id="329" r:id="rId16"/>
    <p:sldId id="281" r:id="rId17"/>
    <p:sldId id="327" r:id="rId18"/>
    <p:sldId id="328" r:id="rId19"/>
    <p:sldId id="282" r:id="rId20"/>
    <p:sldId id="285" r:id="rId21"/>
    <p:sldId id="286" r:id="rId22"/>
    <p:sldId id="287" r:id="rId23"/>
    <p:sldId id="289" r:id="rId24"/>
    <p:sldId id="291" r:id="rId25"/>
    <p:sldId id="292" r:id="rId26"/>
    <p:sldId id="293" r:id="rId27"/>
    <p:sldId id="294" r:id="rId28"/>
    <p:sldId id="295" r:id="rId29"/>
    <p:sldId id="296" r:id="rId30"/>
    <p:sldId id="297" r:id="rId31"/>
    <p:sldId id="298" r:id="rId32"/>
    <p:sldId id="299" r:id="rId33"/>
    <p:sldId id="300" r:id="rId34"/>
    <p:sldId id="330" r:id="rId35"/>
    <p:sldId id="334" r:id="rId36"/>
    <p:sldId id="337" r:id="rId37"/>
    <p:sldId id="269" r:id="rId38"/>
    <p:sldId id="270" r:id="rId39"/>
    <p:sldId id="271" r:id="rId40"/>
    <p:sldId id="272" r:id="rId41"/>
    <p:sldId id="341" r:id="rId42"/>
    <p:sldId id="273" r:id="rId43"/>
    <p:sldId id="275" r:id="rId44"/>
    <p:sldId id="276" r:id="rId45"/>
    <p:sldId id="277" r:id="rId46"/>
    <p:sldId id="342" r:id="rId47"/>
    <p:sldId id="343" r:id="rId48"/>
    <p:sldId id="344" r:id="rId49"/>
    <p:sldId id="345" r:id="rId50"/>
    <p:sldId id="346" r:id="rId51"/>
    <p:sldId id="347" r:id="rId52"/>
    <p:sldId id="284" r:id="rId53"/>
    <p:sldId id="348" r:id="rId54"/>
    <p:sldId id="349" r:id="rId55"/>
    <p:sldId id="350" r:id="rId56"/>
    <p:sldId id="288" r:id="rId57"/>
    <p:sldId id="351" r:id="rId58"/>
    <p:sldId id="290" r:id="rId59"/>
    <p:sldId id="352" r:id="rId60"/>
    <p:sldId id="353" r:id="rId61"/>
    <p:sldId id="354" r:id="rId62"/>
    <p:sldId id="355" r:id="rId63"/>
    <p:sldId id="310" r:id="rId64"/>
    <p:sldId id="356" r:id="rId65"/>
    <p:sldId id="315" r:id="rId66"/>
  </p:sldIdLst>
  <p:sldSz cx="9144000" cy="6858000" type="screen4x3"/>
  <p:notesSz cx="6669088" cy="991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ilis Gleeson" initials="EG" lastIdx="4" clrIdx="0">
    <p:extLst>
      <p:ext uri="{19B8F6BF-5375-455C-9EA6-DF929625EA0E}">
        <p15:presenceInfo xmlns:p15="http://schemas.microsoft.com/office/powerpoint/2012/main" userId="S::egleeson@kenmarecs.com::8930680b-6fe1-47ed-805b-ecc19156a5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6" d="100"/>
          <a:sy n="86" d="100"/>
        </p:scale>
        <p:origin x="930" y="45"/>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1-13T16:27:43.972" idx="1">
    <p:pos x="10" y="10"/>
    <p:text/>
    <p:extLst>
      <p:ext uri="{C676402C-5697-4E1C-873F-D02D1690AC5C}">
        <p15:threadingInfo xmlns:p15="http://schemas.microsoft.com/office/powerpoint/2012/main" timeZoneBias="0"/>
      </p:ext>
    </p:extLst>
  </p:cm>
  <p:cm authorId="1" dt="2021-01-13T16:35:31.692" idx="4">
    <p:pos x="10" y="146"/>
    <p:text>this is a really good place to start when you are considering your options for after LC</p:text>
    <p:extLst>
      <p:ext uri="{C676402C-5697-4E1C-873F-D02D1690AC5C}">
        <p15:threadingInfo xmlns:p15="http://schemas.microsoft.com/office/powerpoint/2012/main" timeZoneBias="0">
          <p15:parentCm authorId="1" idx="1"/>
        </p15:threadingInfo>
      </p:ext>
    </p:extLst>
  </p:cm>
  <p:cm authorId="1" dt="2021-01-13T16:34:57.565" idx="3">
    <p:pos x="146" y="146"/>
    <p:text/>
    <p:extLst>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1-13T16:34:53.893" idx="2">
    <p:pos x="10" y="10"/>
    <p:text/>
    <p:extLst>
      <p:ext uri="{C676402C-5697-4E1C-873F-D02D1690AC5C}">
        <p15:threadingInfo xmlns:p15="http://schemas.microsoft.com/office/powerpoint/2012/main" timeZoneBias="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7997"/>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778250" y="0"/>
            <a:ext cx="2889250" cy="497997"/>
          </a:xfrm>
          <a:prstGeom prst="rect">
            <a:avLst/>
          </a:prstGeom>
        </p:spPr>
        <p:txBody>
          <a:bodyPr vert="horz" lIns="91440" tIns="45720" rIns="91440" bIns="45720" rtlCol="0"/>
          <a:lstStyle>
            <a:lvl1pPr algn="r">
              <a:defRPr sz="1200"/>
            </a:lvl1pPr>
          </a:lstStyle>
          <a:p>
            <a:fld id="{9AA6391E-F57F-4FB4-9557-B08396CD58E8}" type="datetimeFigureOut">
              <a:rPr lang="en-IE" smtClean="0"/>
              <a:t>23/11/2021</a:t>
            </a:fld>
            <a:endParaRPr lang="en-IE"/>
          </a:p>
        </p:txBody>
      </p:sp>
      <p:sp>
        <p:nvSpPr>
          <p:cNvPr id="4" name="Footer Placeholder 3"/>
          <p:cNvSpPr>
            <a:spLocks noGrp="1"/>
          </p:cNvSpPr>
          <p:nvPr>
            <p:ph type="ftr" sz="quarter" idx="2"/>
          </p:nvPr>
        </p:nvSpPr>
        <p:spPr>
          <a:xfrm>
            <a:off x="0" y="9420704"/>
            <a:ext cx="2889250" cy="49799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778250" y="9420704"/>
            <a:ext cx="2889250" cy="497997"/>
          </a:xfrm>
          <a:prstGeom prst="rect">
            <a:avLst/>
          </a:prstGeom>
        </p:spPr>
        <p:txBody>
          <a:bodyPr vert="horz" lIns="91440" tIns="45720" rIns="91440" bIns="45720" rtlCol="0" anchor="b"/>
          <a:lstStyle>
            <a:lvl1pPr algn="r">
              <a:defRPr sz="1200"/>
            </a:lvl1pPr>
          </a:lstStyle>
          <a:p>
            <a:fld id="{C148AA9D-6CD3-4C5B-AD3F-7967C9B2C739}" type="slidenum">
              <a:rPr lang="en-IE" smtClean="0"/>
              <a:t>‹#›</a:t>
            </a:fld>
            <a:endParaRPr lang="en-IE"/>
          </a:p>
        </p:txBody>
      </p:sp>
    </p:spTree>
    <p:extLst>
      <p:ext uri="{BB962C8B-B14F-4D97-AF65-F5344CB8AC3E}">
        <p14:creationId xmlns:p14="http://schemas.microsoft.com/office/powerpoint/2010/main" val="26763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935"/>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777607" y="0"/>
            <a:ext cx="2889938" cy="495935"/>
          </a:xfrm>
          <a:prstGeom prst="rect">
            <a:avLst/>
          </a:prstGeom>
        </p:spPr>
        <p:txBody>
          <a:bodyPr vert="horz" lIns="91440" tIns="45720" rIns="91440" bIns="45720" rtlCol="0"/>
          <a:lstStyle>
            <a:lvl1pPr algn="r">
              <a:defRPr sz="1200"/>
            </a:lvl1pPr>
          </a:lstStyle>
          <a:p>
            <a:fld id="{6E0802E4-C537-43BF-B026-2A57B2956120}" type="datetimeFigureOut">
              <a:rPr lang="en-IE" smtClean="0"/>
              <a:pPr/>
              <a:t>23/11/2021</a:t>
            </a:fld>
            <a:endParaRPr lang="en-IE"/>
          </a:p>
        </p:txBody>
      </p:sp>
      <p:sp>
        <p:nvSpPr>
          <p:cNvPr id="4" name="Slide Image Placeholder 3"/>
          <p:cNvSpPr>
            <a:spLocks noGrp="1" noRot="1" noChangeAspect="1"/>
          </p:cNvSpPr>
          <p:nvPr>
            <p:ph type="sldImg" idx="2"/>
          </p:nvPr>
        </p:nvSpPr>
        <p:spPr>
          <a:xfrm>
            <a:off x="855663" y="744538"/>
            <a:ext cx="4957762" cy="371792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66909" y="4711383"/>
            <a:ext cx="5335270" cy="44634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21044"/>
            <a:ext cx="2889938" cy="495935"/>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777607" y="9421044"/>
            <a:ext cx="2889938" cy="495935"/>
          </a:xfrm>
          <a:prstGeom prst="rect">
            <a:avLst/>
          </a:prstGeom>
        </p:spPr>
        <p:txBody>
          <a:bodyPr vert="horz" lIns="91440" tIns="45720" rIns="91440" bIns="45720" rtlCol="0" anchor="b"/>
          <a:lstStyle>
            <a:lvl1pPr algn="r">
              <a:defRPr sz="1200"/>
            </a:lvl1pPr>
          </a:lstStyle>
          <a:p>
            <a:fld id="{43CB5DA1-4E73-491D-AF45-9DEA8371CCF4}" type="slidenum">
              <a:rPr lang="en-IE" smtClean="0"/>
              <a:pPr/>
              <a:t>‹#›</a:t>
            </a:fld>
            <a:endParaRPr lang="en-IE"/>
          </a:p>
        </p:txBody>
      </p:sp>
    </p:spTree>
    <p:extLst>
      <p:ext uri="{BB962C8B-B14F-4D97-AF65-F5344CB8AC3E}">
        <p14:creationId xmlns:p14="http://schemas.microsoft.com/office/powerpoint/2010/main" val="74219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3CB5DA1-4E73-491D-AF45-9DEA8371CCF4}" type="slidenum">
              <a:rPr lang="en-IE" smtClean="0"/>
              <a:pPr/>
              <a:t>17</a:t>
            </a:fld>
            <a:endParaRPr lang="en-IE"/>
          </a:p>
        </p:txBody>
      </p:sp>
    </p:spTree>
    <p:extLst>
      <p:ext uri="{BB962C8B-B14F-4D97-AF65-F5344CB8AC3E}">
        <p14:creationId xmlns:p14="http://schemas.microsoft.com/office/powerpoint/2010/main" val="388628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E4580A-5B46-40A7-BF65-78F9FE8A48C7}" type="slidenum">
              <a:rPr lang="en-GB"/>
              <a:pPr/>
              <a:t>27</a:t>
            </a:fld>
            <a:endParaRPr lang="en-GB"/>
          </a:p>
        </p:txBody>
      </p:sp>
      <p:sp>
        <p:nvSpPr>
          <p:cNvPr id="64513" name="Text Box 1"/>
          <p:cNvSpPr txBox="1">
            <a:spLocks noChangeArrowheads="1"/>
          </p:cNvSpPr>
          <p:nvPr/>
        </p:nvSpPr>
        <p:spPr bwMode="auto">
          <a:xfrm>
            <a:off x="963314" y="328902"/>
            <a:ext cx="4742462" cy="3967480"/>
          </a:xfrm>
          <a:prstGeom prst="rect">
            <a:avLst/>
          </a:prstGeom>
          <a:solidFill>
            <a:srgbClr val="FFFFFF"/>
          </a:solidFill>
          <a:ln w="9360">
            <a:solidFill>
              <a:srgbClr val="000000"/>
            </a:solidFill>
            <a:miter lim="800000"/>
            <a:headEnd/>
            <a:tailEnd/>
          </a:ln>
          <a:effectLst/>
        </p:spPr>
        <p:txBody>
          <a:bodyPr wrap="none" lIns="90224" tIns="45112" rIns="90224" bIns="45112" anchor="ctr"/>
          <a:lstStyle/>
          <a:p>
            <a:endParaRPr lang="en-IE"/>
          </a:p>
        </p:txBody>
      </p:sp>
      <p:sp>
        <p:nvSpPr>
          <p:cNvPr id="64514" name="Rectangle 2"/>
          <p:cNvSpPr txBox="1">
            <a:spLocks noGrp="1" noChangeArrowheads="1"/>
          </p:cNvSpPr>
          <p:nvPr>
            <p:ph type="body"/>
          </p:nvPr>
        </p:nvSpPr>
        <p:spPr bwMode="auto">
          <a:xfrm>
            <a:off x="889213" y="4711383"/>
            <a:ext cx="4890664" cy="4465139"/>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37244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C6FBBF-1C99-4E85-B6B8-20623CA34155}" type="slidenum">
              <a:rPr lang="en-GB"/>
              <a:pPr/>
              <a:t>28</a:t>
            </a:fld>
            <a:endParaRPr lang="en-GB"/>
          </a:p>
        </p:txBody>
      </p:sp>
      <p:sp>
        <p:nvSpPr>
          <p:cNvPr id="65537" name="Text Box 1"/>
          <p:cNvSpPr txBox="1">
            <a:spLocks noChangeArrowheads="1"/>
          </p:cNvSpPr>
          <p:nvPr/>
        </p:nvSpPr>
        <p:spPr bwMode="auto">
          <a:xfrm>
            <a:off x="963314" y="328902"/>
            <a:ext cx="4742462" cy="3967480"/>
          </a:xfrm>
          <a:prstGeom prst="rect">
            <a:avLst/>
          </a:prstGeom>
          <a:solidFill>
            <a:srgbClr val="FFFFFF"/>
          </a:solidFill>
          <a:ln w="9360">
            <a:solidFill>
              <a:srgbClr val="000000"/>
            </a:solidFill>
            <a:miter lim="800000"/>
            <a:headEnd/>
            <a:tailEnd/>
          </a:ln>
          <a:effectLst/>
        </p:spPr>
        <p:txBody>
          <a:bodyPr wrap="none" lIns="90224" tIns="45112" rIns="90224" bIns="45112" anchor="ctr"/>
          <a:lstStyle/>
          <a:p>
            <a:endParaRPr lang="en-IE"/>
          </a:p>
        </p:txBody>
      </p:sp>
      <p:sp>
        <p:nvSpPr>
          <p:cNvPr id="65538" name="Rectangle 2"/>
          <p:cNvSpPr txBox="1">
            <a:spLocks noGrp="1" noChangeArrowheads="1"/>
          </p:cNvSpPr>
          <p:nvPr>
            <p:ph type="body"/>
          </p:nvPr>
        </p:nvSpPr>
        <p:spPr bwMode="auto">
          <a:xfrm>
            <a:off x="889213" y="4711383"/>
            <a:ext cx="4890664" cy="4465139"/>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61391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B7A774-7343-4728-AB18-EAF95940233E}" type="slidenum">
              <a:rPr lang="en-GB"/>
              <a:pPr/>
              <a:t>29</a:t>
            </a:fld>
            <a:endParaRPr lang="en-GB"/>
          </a:p>
        </p:txBody>
      </p:sp>
      <p:sp>
        <p:nvSpPr>
          <p:cNvPr id="66561" name="Text Box 1"/>
          <p:cNvSpPr txBox="1">
            <a:spLocks noChangeArrowheads="1"/>
          </p:cNvSpPr>
          <p:nvPr/>
        </p:nvSpPr>
        <p:spPr bwMode="auto">
          <a:xfrm>
            <a:off x="963314" y="328902"/>
            <a:ext cx="4742462" cy="3967480"/>
          </a:xfrm>
          <a:prstGeom prst="rect">
            <a:avLst/>
          </a:prstGeom>
          <a:solidFill>
            <a:srgbClr val="FFFFFF"/>
          </a:solidFill>
          <a:ln w="9360">
            <a:solidFill>
              <a:srgbClr val="000000"/>
            </a:solidFill>
            <a:miter lim="800000"/>
            <a:headEnd/>
            <a:tailEnd/>
          </a:ln>
          <a:effectLst/>
        </p:spPr>
        <p:txBody>
          <a:bodyPr wrap="none" lIns="90224" tIns="45112" rIns="90224" bIns="45112" anchor="ctr"/>
          <a:lstStyle/>
          <a:p>
            <a:endParaRPr lang="en-IE"/>
          </a:p>
        </p:txBody>
      </p:sp>
      <p:sp>
        <p:nvSpPr>
          <p:cNvPr id="66562" name="Rectangle 2"/>
          <p:cNvSpPr txBox="1">
            <a:spLocks noGrp="1" noChangeArrowheads="1"/>
          </p:cNvSpPr>
          <p:nvPr>
            <p:ph type="body"/>
          </p:nvPr>
        </p:nvSpPr>
        <p:spPr bwMode="auto">
          <a:xfrm>
            <a:off x="889213" y="4711383"/>
            <a:ext cx="4890664" cy="4465139"/>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07672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E086E2-8B44-484E-9631-39833002DD88}" type="slidenum">
              <a:rPr lang="en-GB"/>
              <a:pPr/>
              <a:t>30</a:t>
            </a:fld>
            <a:endParaRPr lang="en-GB"/>
          </a:p>
        </p:txBody>
      </p:sp>
      <p:sp>
        <p:nvSpPr>
          <p:cNvPr id="67585" name="Text Box 1"/>
          <p:cNvSpPr txBox="1">
            <a:spLocks noChangeArrowheads="1"/>
          </p:cNvSpPr>
          <p:nvPr/>
        </p:nvSpPr>
        <p:spPr bwMode="auto">
          <a:xfrm>
            <a:off x="963314" y="328902"/>
            <a:ext cx="4742462" cy="3967480"/>
          </a:xfrm>
          <a:prstGeom prst="rect">
            <a:avLst/>
          </a:prstGeom>
          <a:solidFill>
            <a:srgbClr val="FFFFFF"/>
          </a:solidFill>
          <a:ln w="9360">
            <a:solidFill>
              <a:srgbClr val="000000"/>
            </a:solidFill>
            <a:miter lim="800000"/>
            <a:headEnd/>
            <a:tailEnd/>
          </a:ln>
          <a:effectLst/>
        </p:spPr>
        <p:txBody>
          <a:bodyPr wrap="none" lIns="90224" tIns="45112" rIns="90224" bIns="45112" anchor="ctr"/>
          <a:lstStyle/>
          <a:p>
            <a:endParaRPr lang="en-IE"/>
          </a:p>
        </p:txBody>
      </p:sp>
      <p:sp>
        <p:nvSpPr>
          <p:cNvPr id="67586" name="Text Box 2"/>
          <p:cNvSpPr txBox="1">
            <a:spLocks noGrp="1" noChangeArrowheads="1"/>
          </p:cNvSpPr>
          <p:nvPr>
            <p:ph type="body"/>
          </p:nvPr>
        </p:nvSpPr>
        <p:spPr bwMode="auto">
          <a:xfrm>
            <a:off x="489377" y="4682111"/>
            <a:ext cx="5694968" cy="449440"/>
          </a:xfrm>
          <a:prstGeom prst="rect">
            <a:avLst/>
          </a:prstGeom>
          <a:noFill/>
          <a:ln>
            <a:round/>
            <a:headEnd/>
            <a:tailEnd/>
          </a:ln>
        </p:spPr>
        <p:txBody>
          <a:bodyPr lIns="0" tIns="0" rIns="0" bIns="0"/>
          <a:lstStyle/>
          <a:p>
            <a:pPr>
              <a:lnSpc>
                <a:spcPct val="95000"/>
              </a:lnSpc>
              <a:spcBef>
                <a:spcPts val="444"/>
              </a:spcBef>
              <a:tabLst>
                <a:tab pos="0" algn="l"/>
                <a:tab pos="441721" algn="l"/>
                <a:tab pos="885009" algn="l"/>
                <a:tab pos="1328296" algn="l"/>
                <a:tab pos="1771583" algn="l"/>
                <a:tab pos="2214870" algn="l"/>
                <a:tab pos="2658158" algn="l"/>
                <a:tab pos="3101445" algn="l"/>
                <a:tab pos="3544733" algn="l"/>
                <a:tab pos="3988019" algn="l"/>
                <a:tab pos="4431307" algn="l"/>
                <a:tab pos="4874594" algn="l"/>
                <a:tab pos="5317882" algn="l"/>
                <a:tab pos="5761169" algn="l"/>
                <a:tab pos="6204456" algn="l"/>
                <a:tab pos="6647743" algn="l"/>
                <a:tab pos="7091031" algn="l"/>
                <a:tab pos="7534318" algn="l"/>
                <a:tab pos="7977606" algn="l"/>
                <a:tab pos="8420892" algn="l"/>
                <a:tab pos="8864180" algn="l"/>
              </a:tabLst>
            </a:pPr>
            <a:endParaRPr lang="en-GB" dirty="0">
              <a:cs typeface="Arial Unicode MS" pitchFamily="32" charset="0"/>
            </a:endParaRPr>
          </a:p>
          <a:p>
            <a:pPr>
              <a:spcBef>
                <a:spcPts val="444"/>
              </a:spcBef>
              <a:tabLst>
                <a:tab pos="0" algn="l"/>
                <a:tab pos="441721" algn="l"/>
                <a:tab pos="885009" algn="l"/>
                <a:tab pos="1328296" algn="l"/>
                <a:tab pos="1771583" algn="l"/>
                <a:tab pos="2214870" algn="l"/>
                <a:tab pos="2658158" algn="l"/>
                <a:tab pos="3101445" algn="l"/>
                <a:tab pos="3544733" algn="l"/>
                <a:tab pos="3988019" algn="l"/>
                <a:tab pos="4431307" algn="l"/>
                <a:tab pos="4874594" algn="l"/>
                <a:tab pos="5317882" algn="l"/>
                <a:tab pos="5761169" algn="l"/>
                <a:tab pos="6204456" algn="l"/>
                <a:tab pos="6647743" algn="l"/>
                <a:tab pos="7091031" algn="l"/>
                <a:tab pos="7534318" algn="l"/>
                <a:tab pos="7977606" algn="l"/>
                <a:tab pos="8420892" algn="l"/>
                <a:tab pos="8864180" algn="l"/>
              </a:tabLst>
            </a:pPr>
            <a:endParaRPr lang="en-GB" dirty="0">
              <a:cs typeface="Arial Unicode MS" pitchFamily="32" charset="0"/>
            </a:endParaRPr>
          </a:p>
        </p:txBody>
      </p:sp>
    </p:spTree>
    <p:extLst>
      <p:ext uri="{BB962C8B-B14F-4D97-AF65-F5344CB8AC3E}">
        <p14:creationId xmlns:p14="http://schemas.microsoft.com/office/powerpoint/2010/main" val="791902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EE24D-7E32-43FB-9F6F-A7991CF6811D}" type="slidenum">
              <a:rPr lang="en-GB"/>
              <a:pPr/>
              <a:t>31</a:t>
            </a:fld>
            <a:endParaRPr lang="en-GB"/>
          </a:p>
        </p:txBody>
      </p:sp>
      <p:sp>
        <p:nvSpPr>
          <p:cNvPr id="68609" name="Text Box 1"/>
          <p:cNvSpPr txBox="1">
            <a:spLocks noChangeArrowheads="1"/>
          </p:cNvSpPr>
          <p:nvPr/>
        </p:nvSpPr>
        <p:spPr bwMode="auto">
          <a:xfrm>
            <a:off x="963314" y="328902"/>
            <a:ext cx="4742462" cy="3967480"/>
          </a:xfrm>
          <a:prstGeom prst="rect">
            <a:avLst/>
          </a:prstGeom>
          <a:solidFill>
            <a:srgbClr val="FFFFFF"/>
          </a:solidFill>
          <a:ln w="9360">
            <a:solidFill>
              <a:srgbClr val="000000"/>
            </a:solidFill>
            <a:miter lim="800000"/>
            <a:headEnd/>
            <a:tailEnd/>
          </a:ln>
          <a:effectLst/>
        </p:spPr>
        <p:txBody>
          <a:bodyPr wrap="none" lIns="90224" tIns="45112" rIns="90224" bIns="45112" anchor="ctr"/>
          <a:lstStyle/>
          <a:p>
            <a:endParaRPr lang="en-IE"/>
          </a:p>
        </p:txBody>
      </p:sp>
      <p:sp>
        <p:nvSpPr>
          <p:cNvPr id="68610" name="Rectangle 2"/>
          <p:cNvSpPr txBox="1">
            <a:spLocks noGrp="1" noChangeArrowheads="1"/>
          </p:cNvSpPr>
          <p:nvPr>
            <p:ph type="body"/>
          </p:nvPr>
        </p:nvSpPr>
        <p:spPr bwMode="auto">
          <a:xfrm>
            <a:off x="889213" y="4711383"/>
            <a:ext cx="4890664" cy="4465139"/>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77132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830F4094-DFED-4F2C-A193-3DC074D12EB4}" type="slidenum">
              <a:rPr lang="en-IE" smtClean="0"/>
              <a:pPr/>
              <a:t>35</a:t>
            </a:fld>
            <a:endParaRPr lang="en-IE" dirty="0"/>
          </a:p>
        </p:txBody>
      </p:sp>
    </p:spTree>
    <p:extLst>
      <p:ext uri="{BB962C8B-B14F-4D97-AF65-F5344CB8AC3E}">
        <p14:creationId xmlns:p14="http://schemas.microsoft.com/office/powerpoint/2010/main" val="591839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830F4094-DFED-4F2C-A193-3DC074D12EB4}" type="slidenum">
              <a:rPr lang="en-IE" smtClean="0"/>
              <a:pPr/>
              <a:t>36</a:t>
            </a:fld>
            <a:endParaRPr lang="en-IE" dirty="0"/>
          </a:p>
        </p:txBody>
      </p:sp>
    </p:spTree>
    <p:extLst>
      <p:ext uri="{BB962C8B-B14F-4D97-AF65-F5344CB8AC3E}">
        <p14:creationId xmlns:p14="http://schemas.microsoft.com/office/powerpoint/2010/main" val="619098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Use comments from your own students here </a:t>
            </a:r>
            <a:r>
              <a:rPr lang="en-IE" dirty="0" err="1"/>
              <a:t>eg</a:t>
            </a:r>
            <a:r>
              <a:rPr lang="en-IE" dirty="0"/>
              <a:t> Orientation,</a:t>
            </a:r>
            <a:r>
              <a:rPr lang="en-IE" baseline="0" dirty="0"/>
              <a:t> </a:t>
            </a:r>
            <a:r>
              <a:rPr lang="en-IE" baseline="0" dirty="0" err="1"/>
              <a:t>etc</a:t>
            </a:r>
            <a:r>
              <a:rPr lang="en-IE" dirty="0"/>
              <a:t>:</a:t>
            </a:r>
          </a:p>
          <a:p>
            <a:endParaRPr lang="en-IE" dirty="0"/>
          </a:p>
          <a:p>
            <a:r>
              <a:rPr lang="en-IE" dirty="0"/>
              <a:t>“Orientation was the best, it took the fear out of going to college”</a:t>
            </a:r>
          </a:p>
          <a:p>
            <a:r>
              <a:rPr lang="en-IE" dirty="0"/>
              <a:t>Or</a:t>
            </a:r>
          </a:p>
          <a:p>
            <a:r>
              <a:rPr lang="en-IE" dirty="0"/>
              <a:t>I made new friends and </a:t>
            </a:r>
          </a:p>
        </p:txBody>
      </p:sp>
      <p:sp>
        <p:nvSpPr>
          <p:cNvPr id="4" name="Slide Number Placeholder 3"/>
          <p:cNvSpPr>
            <a:spLocks noGrp="1"/>
          </p:cNvSpPr>
          <p:nvPr>
            <p:ph type="sldNum" sz="quarter" idx="10"/>
          </p:nvPr>
        </p:nvSpPr>
        <p:spPr/>
        <p:txBody>
          <a:bodyPr/>
          <a:lstStyle/>
          <a:p>
            <a:fld id="{830F4094-DFED-4F2C-A193-3DC074D12EB4}" type="slidenum">
              <a:rPr lang="en-IE" smtClean="0"/>
              <a:pPr/>
              <a:t>40</a:t>
            </a:fld>
            <a:endParaRPr lang="en-IE" dirty="0"/>
          </a:p>
        </p:txBody>
      </p:sp>
    </p:spTree>
    <p:extLst>
      <p:ext uri="{BB962C8B-B14F-4D97-AF65-F5344CB8AC3E}">
        <p14:creationId xmlns:p14="http://schemas.microsoft.com/office/powerpoint/2010/main" val="943042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830F4094-DFED-4F2C-A193-3DC074D12EB4}" type="slidenum">
              <a:rPr lang="en-IE" smtClean="0"/>
              <a:pPr/>
              <a:t>44</a:t>
            </a:fld>
            <a:endParaRPr lang="en-IE" dirty="0"/>
          </a:p>
        </p:txBody>
      </p:sp>
    </p:spTree>
    <p:extLst>
      <p:ext uri="{BB962C8B-B14F-4D97-AF65-F5344CB8AC3E}">
        <p14:creationId xmlns:p14="http://schemas.microsoft.com/office/powerpoint/2010/main" val="1595914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830F4094-DFED-4F2C-A193-3DC074D12EB4}" type="slidenum">
              <a:rPr lang="en-IE" smtClean="0"/>
              <a:pPr/>
              <a:t>58</a:t>
            </a:fld>
            <a:endParaRPr lang="en-IE" dirty="0"/>
          </a:p>
        </p:txBody>
      </p:sp>
    </p:spTree>
    <p:extLst>
      <p:ext uri="{BB962C8B-B14F-4D97-AF65-F5344CB8AC3E}">
        <p14:creationId xmlns:p14="http://schemas.microsoft.com/office/powerpoint/2010/main" val="2283776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0873B1-9BDF-4956-8407-7E689BC2928A}" type="slidenum">
              <a:rPr lang="en-GB"/>
              <a:pPr/>
              <a:t>19</a:t>
            </a:fld>
            <a:endParaRPr lang="en-GB"/>
          </a:p>
        </p:txBody>
      </p:sp>
      <p:sp>
        <p:nvSpPr>
          <p:cNvPr id="49153" name="Text Box 1"/>
          <p:cNvSpPr txBox="1">
            <a:spLocks noChangeArrowheads="1"/>
          </p:cNvSpPr>
          <p:nvPr/>
        </p:nvSpPr>
        <p:spPr bwMode="auto">
          <a:xfrm>
            <a:off x="963314" y="328902"/>
            <a:ext cx="4742462" cy="3967480"/>
          </a:xfrm>
          <a:prstGeom prst="rect">
            <a:avLst/>
          </a:prstGeom>
          <a:solidFill>
            <a:srgbClr val="FFFFFF"/>
          </a:solidFill>
          <a:ln w="9360">
            <a:solidFill>
              <a:srgbClr val="000000"/>
            </a:solidFill>
            <a:miter lim="800000"/>
            <a:headEnd/>
            <a:tailEnd/>
          </a:ln>
          <a:effectLst/>
        </p:spPr>
        <p:txBody>
          <a:bodyPr wrap="none" lIns="90224" tIns="45112" rIns="90224" bIns="45112" anchor="ctr"/>
          <a:lstStyle/>
          <a:p>
            <a:endParaRPr lang="en-IE"/>
          </a:p>
        </p:txBody>
      </p:sp>
      <p:sp>
        <p:nvSpPr>
          <p:cNvPr id="49154" name="Rectangle 2"/>
          <p:cNvSpPr txBox="1">
            <a:spLocks noGrp="1" noChangeArrowheads="1"/>
          </p:cNvSpPr>
          <p:nvPr>
            <p:ph type="body"/>
          </p:nvPr>
        </p:nvSpPr>
        <p:spPr bwMode="auto">
          <a:xfrm>
            <a:off x="889213" y="4711383"/>
            <a:ext cx="4890664" cy="4465139"/>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27475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85B3EF7F-2BBB-4C25-BF49-F8E0CD92FA9F}" type="slidenum">
              <a:rPr lang="en-IE" smtClean="0"/>
              <a:pPr/>
              <a:t>65</a:t>
            </a:fld>
            <a:endParaRPr lang="en-IE"/>
          </a:p>
        </p:txBody>
      </p:sp>
    </p:spTree>
    <p:extLst>
      <p:ext uri="{BB962C8B-B14F-4D97-AF65-F5344CB8AC3E}">
        <p14:creationId xmlns:p14="http://schemas.microsoft.com/office/powerpoint/2010/main" val="3179816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4DC9C1-DA4B-4BCB-BB25-715D327C427B}" type="slidenum">
              <a:rPr lang="en-GB"/>
              <a:pPr/>
              <a:t>20</a:t>
            </a:fld>
            <a:endParaRPr lang="en-GB"/>
          </a:p>
        </p:txBody>
      </p:sp>
      <p:sp>
        <p:nvSpPr>
          <p:cNvPr id="52225" name="Text Box 1"/>
          <p:cNvSpPr txBox="1">
            <a:spLocks noChangeArrowheads="1"/>
          </p:cNvSpPr>
          <p:nvPr/>
        </p:nvSpPr>
        <p:spPr bwMode="auto">
          <a:xfrm>
            <a:off x="963314" y="328902"/>
            <a:ext cx="4742462" cy="3967480"/>
          </a:xfrm>
          <a:prstGeom prst="rect">
            <a:avLst/>
          </a:prstGeom>
          <a:solidFill>
            <a:srgbClr val="FFFFFF"/>
          </a:solidFill>
          <a:ln w="9360">
            <a:solidFill>
              <a:srgbClr val="000000"/>
            </a:solidFill>
            <a:miter lim="800000"/>
            <a:headEnd/>
            <a:tailEnd/>
          </a:ln>
          <a:effectLst/>
        </p:spPr>
        <p:txBody>
          <a:bodyPr wrap="none" lIns="90224" tIns="45112" rIns="90224" bIns="45112" anchor="ctr"/>
          <a:lstStyle/>
          <a:p>
            <a:endParaRPr lang="en-IE"/>
          </a:p>
        </p:txBody>
      </p:sp>
      <p:sp>
        <p:nvSpPr>
          <p:cNvPr id="52226" name="Rectangle 2"/>
          <p:cNvSpPr txBox="1">
            <a:spLocks noGrp="1" noChangeArrowheads="1"/>
          </p:cNvSpPr>
          <p:nvPr>
            <p:ph type="body"/>
          </p:nvPr>
        </p:nvSpPr>
        <p:spPr bwMode="auto">
          <a:xfrm>
            <a:off x="889213" y="4711383"/>
            <a:ext cx="4890664" cy="4465139"/>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26955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C458FE-C746-4356-9C19-41A3EFC69ED4}" type="slidenum">
              <a:rPr lang="en-GB"/>
              <a:pPr/>
              <a:t>21</a:t>
            </a:fld>
            <a:endParaRPr lang="en-GB"/>
          </a:p>
        </p:txBody>
      </p:sp>
      <p:sp>
        <p:nvSpPr>
          <p:cNvPr id="54273" name="Text Box 1"/>
          <p:cNvSpPr txBox="1">
            <a:spLocks noChangeArrowheads="1"/>
          </p:cNvSpPr>
          <p:nvPr/>
        </p:nvSpPr>
        <p:spPr bwMode="auto">
          <a:xfrm>
            <a:off x="963314" y="328902"/>
            <a:ext cx="4742462" cy="3967480"/>
          </a:xfrm>
          <a:prstGeom prst="rect">
            <a:avLst/>
          </a:prstGeom>
          <a:solidFill>
            <a:srgbClr val="FFFFFF"/>
          </a:solidFill>
          <a:ln w="9360">
            <a:solidFill>
              <a:srgbClr val="000000"/>
            </a:solidFill>
            <a:miter lim="800000"/>
            <a:headEnd/>
            <a:tailEnd/>
          </a:ln>
          <a:effectLst/>
        </p:spPr>
        <p:txBody>
          <a:bodyPr wrap="none" lIns="90224" tIns="45112" rIns="90224" bIns="45112" anchor="ctr"/>
          <a:lstStyle/>
          <a:p>
            <a:endParaRPr lang="en-IE"/>
          </a:p>
        </p:txBody>
      </p:sp>
      <p:sp>
        <p:nvSpPr>
          <p:cNvPr id="54274" name="Rectangle 2"/>
          <p:cNvSpPr txBox="1">
            <a:spLocks noGrp="1" noChangeArrowheads="1"/>
          </p:cNvSpPr>
          <p:nvPr>
            <p:ph type="body"/>
          </p:nvPr>
        </p:nvSpPr>
        <p:spPr bwMode="auto">
          <a:xfrm>
            <a:off x="889213" y="4711383"/>
            <a:ext cx="4890664" cy="4465139"/>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45780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D9E439-33E5-49BD-8463-783D472921AD}" type="slidenum">
              <a:rPr lang="en-GB"/>
              <a:pPr/>
              <a:t>22</a:t>
            </a:fld>
            <a:endParaRPr lang="en-GB"/>
          </a:p>
        </p:txBody>
      </p:sp>
      <p:sp>
        <p:nvSpPr>
          <p:cNvPr id="55297" name="Text Box 1"/>
          <p:cNvSpPr txBox="1">
            <a:spLocks noChangeArrowheads="1"/>
          </p:cNvSpPr>
          <p:nvPr/>
        </p:nvSpPr>
        <p:spPr bwMode="auto">
          <a:xfrm>
            <a:off x="963314" y="328902"/>
            <a:ext cx="4742462" cy="3967480"/>
          </a:xfrm>
          <a:prstGeom prst="rect">
            <a:avLst/>
          </a:prstGeom>
          <a:solidFill>
            <a:srgbClr val="FFFFFF"/>
          </a:solidFill>
          <a:ln w="9360">
            <a:solidFill>
              <a:srgbClr val="000000"/>
            </a:solidFill>
            <a:miter lim="800000"/>
            <a:headEnd/>
            <a:tailEnd/>
          </a:ln>
          <a:effectLst/>
        </p:spPr>
        <p:txBody>
          <a:bodyPr wrap="none" lIns="90224" tIns="45112" rIns="90224" bIns="45112" anchor="ctr"/>
          <a:lstStyle/>
          <a:p>
            <a:endParaRPr lang="en-IE"/>
          </a:p>
        </p:txBody>
      </p:sp>
      <p:sp>
        <p:nvSpPr>
          <p:cNvPr id="55298" name="Rectangle 2"/>
          <p:cNvSpPr txBox="1">
            <a:spLocks noGrp="1" noChangeArrowheads="1"/>
          </p:cNvSpPr>
          <p:nvPr>
            <p:ph type="body"/>
          </p:nvPr>
        </p:nvSpPr>
        <p:spPr bwMode="auto">
          <a:xfrm>
            <a:off x="889213" y="4711383"/>
            <a:ext cx="4890664" cy="4465139"/>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4460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E0FE00-C9FC-464E-A562-C387A2C9B922}" type="slidenum">
              <a:rPr lang="en-GB"/>
              <a:pPr/>
              <a:t>23</a:t>
            </a:fld>
            <a:endParaRPr lang="en-GB"/>
          </a:p>
        </p:txBody>
      </p:sp>
      <p:sp>
        <p:nvSpPr>
          <p:cNvPr id="59393" name="Text Box 1"/>
          <p:cNvSpPr txBox="1">
            <a:spLocks noChangeArrowheads="1"/>
          </p:cNvSpPr>
          <p:nvPr/>
        </p:nvSpPr>
        <p:spPr bwMode="auto">
          <a:xfrm>
            <a:off x="963314" y="328902"/>
            <a:ext cx="4742462" cy="3967480"/>
          </a:xfrm>
          <a:prstGeom prst="rect">
            <a:avLst/>
          </a:prstGeom>
          <a:solidFill>
            <a:srgbClr val="FFFFFF"/>
          </a:solidFill>
          <a:ln w="9360">
            <a:solidFill>
              <a:srgbClr val="000000"/>
            </a:solidFill>
            <a:miter lim="800000"/>
            <a:headEnd/>
            <a:tailEnd/>
          </a:ln>
          <a:effectLst/>
        </p:spPr>
        <p:txBody>
          <a:bodyPr wrap="none" lIns="90224" tIns="45112" rIns="90224" bIns="45112" anchor="ctr"/>
          <a:lstStyle/>
          <a:p>
            <a:endParaRPr lang="en-IE"/>
          </a:p>
        </p:txBody>
      </p:sp>
      <p:sp>
        <p:nvSpPr>
          <p:cNvPr id="59394" name="Rectangle 2"/>
          <p:cNvSpPr txBox="1">
            <a:spLocks noGrp="1" noChangeArrowheads="1"/>
          </p:cNvSpPr>
          <p:nvPr>
            <p:ph type="body"/>
          </p:nvPr>
        </p:nvSpPr>
        <p:spPr bwMode="auto">
          <a:xfrm>
            <a:off x="889213" y="4711383"/>
            <a:ext cx="4890664" cy="4465139"/>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39507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61C7A4-628B-4BB4-9663-3C633EC2E8D2}" type="slidenum">
              <a:rPr lang="en-GB"/>
              <a:pPr/>
              <a:t>24</a:t>
            </a:fld>
            <a:endParaRPr lang="en-GB"/>
          </a:p>
        </p:txBody>
      </p:sp>
      <p:sp>
        <p:nvSpPr>
          <p:cNvPr id="61441" name="Text Box 1"/>
          <p:cNvSpPr txBox="1">
            <a:spLocks noChangeArrowheads="1"/>
          </p:cNvSpPr>
          <p:nvPr/>
        </p:nvSpPr>
        <p:spPr bwMode="auto">
          <a:xfrm>
            <a:off x="963314" y="328902"/>
            <a:ext cx="4742462" cy="3967480"/>
          </a:xfrm>
          <a:prstGeom prst="rect">
            <a:avLst/>
          </a:prstGeom>
          <a:solidFill>
            <a:srgbClr val="FFFFFF"/>
          </a:solidFill>
          <a:ln w="9360">
            <a:solidFill>
              <a:srgbClr val="000000"/>
            </a:solidFill>
            <a:miter lim="800000"/>
            <a:headEnd/>
            <a:tailEnd/>
          </a:ln>
          <a:effectLst/>
        </p:spPr>
        <p:txBody>
          <a:bodyPr wrap="none" lIns="90224" tIns="45112" rIns="90224" bIns="45112" anchor="ctr"/>
          <a:lstStyle/>
          <a:p>
            <a:endParaRPr lang="en-IE"/>
          </a:p>
        </p:txBody>
      </p:sp>
      <p:sp>
        <p:nvSpPr>
          <p:cNvPr id="61442" name="Rectangle 2"/>
          <p:cNvSpPr txBox="1">
            <a:spLocks noGrp="1" noChangeArrowheads="1"/>
          </p:cNvSpPr>
          <p:nvPr>
            <p:ph type="body"/>
          </p:nvPr>
        </p:nvSpPr>
        <p:spPr bwMode="auto">
          <a:xfrm>
            <a:off x="889213" y="4711383"/>
            <a:ext cx="4890664" cy="4465139"/>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17970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A96620-0DD1-409D-AF1F-480678FBBF50}" type="slidenum">
              <a:rPr lang="en-GB"/>
              <a:pPr/>
              <a:t>25</a:t>
            </a:fld>
            <a:endParaRPr lang="en-GB"/>
          </a:p>
        </p:txBody>
      </p:sp>
      <p:sp>
        <p:nvSpPr>
          <p:cNvPr id="62465" name="Text Box 1"/>
          <p:cNvSpPr txBox="1">
            <a:spLocks noChangeArrowheads="1"/>
          </p:cNvSpPr>
          <p:nvPr/>
        </p:nvSpPr>
        <p:spPr bwMode="auto">
          <a:xfrm>
            <a:off x="963314" y="328902"/>
            <a:ext cx="4742462" cy="3967480"/>
          </a:xfrm>
          <a:prstGeom prst="rect">
            <a:avLst/>
          </a:prstGeom>
          <a:solidFill>
            <a:srgbClr val="FFFFFF"/>
          </a:solidFill>
          <a:ln w="9360">
            <a:solidFill>
              <a:srgbClr val="000000"/>
            </a:solidFill>
            <a:miter lim="800000"/>
            <a:headEnd/>
            <a:tailEnd/>
          </a:ln>
          <a:effectLst/>
        </p:spPr>
        <p:txBody>
          <a:bodyPr wrap="none" lIns="90224" tIns="45112" rIns="90224" bIns="45112" anchor="ctr"/>
          <a:lstStyle/>
          <a:p>
            <a:endParaRPr lang="en-IE"/>
          </a:p>
        </p:txBody>
      </p:sp>
      <p:sp>
        <p:nvSpPr>
          <p:cNvPr id="62466" name="Rectangle 2"/>
          <p:cNvSpPr txBox="1">
            <a:spLocks noGrp="1" noChangeArrowheads="1"/>
          </p:cNvSpPr>
          <p:nvPr>
            <p:ph type="body"/>
          </p:nvPr>
        </p:nvSpPr>
        <p:spPr bwMode="auto">
          <a:xfrm>
            <a:off x="889213" y="4711383"/>
            <a:ext cx="4890664" cy="4465139"/>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38254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EBEF9C-FFE0-4ED2-961A-B9608D1F6DC9}" type="slidenum">
              <a:rPr lang="en-GB"/>
              <a:pPr/>
              <a:t>26</a:t>
            </a:fld>
            <a:endParaRPr lang="en-GB"/>
          </a:p>
        </p:txBody>
      </p:sp>
      <p:sp>
        <p:nvSpPr>
          <p:cNvPr id="63489" name="Text Box 1"/>
          <p:cNvSpPr txBox="1">
            <a:spLocks noChangeArrowheads="1"/>
          </p:cNvSpPr>
          <p:nvPr/>
        </p:nvSpPr>
        <p:spPr bwMode="auto">
          <a:xfrm>
            <a:off x="963314" y="328902"/>
            <a:ext cx="4742462" cy="3967480"/>
          </a:xfrm>
          <a:prstGeom prst="rect">
            <a:avLst/>
          </a:prstGeom>
          <a:solidFill>
            <a:srgbClr val="FFFFFF"/>
          </a:solidFill>
          <a:ln w="9360">
            <a:solidFill>
              <a:srgbClr val="000000"/>
            </a:solidFill>
            <a:miter lim="800000"/>
            <a:headEnd/>
            <a:tailEnd/>
          </a:ln>
          <a:effectLst/>
        </p:spPr>
        <p:txBody>
          <a:bodyPr wrap="none" lIns="90224" tIns="45112" rIns="90224" bIns="45112" anchor="ctr"/>
          <a:lstStyle/>
          <a:p>
            <a:endParaRPr lang="en-IE"/>
          </a:p>
        </p:txBody>
      </p:sp>
      <p:sp>
        <p:nvSpPr>
          <p:cNvPr id="63490" name="Rectangle 2"/>
          <p:cNvSpPr txBox="1">
            <a:spLocks noGrp="1" noChangeArrowheads="1"/>
          </p:cNvSpPr>
          <p:nvPr>
            <p:ph type="body"/>
          </p:nvPr>
        </p:nvSpPr>
        <p:spPr bwMode="auto">
          <a:xfrm>
            <a:off x="889213" y="4711383"/>
            <a:ext cx="4890664" cy="4465139"/>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53565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E822E1FC-3231-487F-AEE0-B89478ECC702}" type="datetimeFigureOut">
              <a:rPr lang="en-IE" smtClean="0"/>
              <a:pPr/>
              <a:t>23/11/2021</a:t>
            </a:fld>
            <a:endParaRPr lang="en-IE"/>
          </a:p>
        </p:txBody>
      </p:sp>
      <p:sp>
        <p:nvSpPr>
          <p:cNvPr id="17" name="Footer Placeholder 16"/>
          <p:cNvSpPr>
            <a:spLocks noGrp="1"/>
          </p:cNvSpPr>
          <p:nvPr>
            <p:ph type="ftr" sz="quarter" idx="11"/>
          </p:nvPr>
        </p:nvSpPr>
        <p:spPr/>
        <p:txBody>
          <a:bodyPr/>
          <a:lstStyle/>
          <a:p>
            <a:endParaRPr lang="en-IE"/>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3EB1B9F1-433B-42F8-BAC5-426222D6C280}" type="slidenum">
              <a:rPr lang="en-IE" smtClean="0"/>
              <a:pPr/>
              <a:t>‹#›</a:t>
            </a:fld>
            <a:endParaRPr lang="en-IE"/>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822E1FC-3231-487F-AEE0-B89478ECC702}" type="datetimeFigureOut">
              <a:rPr lang="en-IE" smtClean="0"/>
              <a:pPr/>
              <a:t>23/11/2021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EB1B9F1-433B-42F8-BAC5-426222D6C280}"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822E1FC-3231-487F-AEE0-B89478ECC702}" type="datetimeFigureOut">
              <a:rPr lang="en-IE" smtClean="0"/>
              <a:pPr/>
              <a:t>23/11/2021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EB1B9F1-433B-42F8-BAC5-426222D6C280}"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E822E1FC-3231-487F-AEE0-B89478ECC702}" type="datetimeFigureOut">
              <a:rPr lang="en-IE" smtClean="0"/>
              <a:pPr/>
              <a:t>23/11/2021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EB1B9F1-433B-42F8-BAC5-426222D6C280}" type="slidenum">
              <a:rPr lang="en-IE" smtClean="0"/>
              <a:pPr/>
              <a:t>‹#›</a:t>
            </a:fld>
            <a:endParaRPr lang="en-IE"/>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822E1FC-3231-487F-AEE0-B89478ECC702}" type="datetimeFigureOut">
              <a:rPr lang="en-IE" smtClean="0"/>
              <a:pPr/>
              <a:t>23/11/2021</a:t>
            </a:fld>
            <a:endParaRPr lang="en-IE"/>
          </a:p>
        </p:txBody>
      </p:sp>
      <p:sp>
        <p:nvSpPr>
          <p:cNvPr id="5" name="Footer Placeholder 4"/>
          <p:cNvSpPr>
            <a:spLocks noGrp="1"/>
          </p:cNvSpPr>
          <p:nvPr>
            <p:ph type="ftr" sz="quarter" idx="11"/>
          </p:nvPr>
        </p:nvSpPr>
        <p:spPr>
          <a:xfrm>
            <a:off x="800100" y="6172200"/>
            <a:ext cx="4000500" cy="457200"/>
          </a:xfrm>
        </p:spPr>
        <p:txBody>
          <a:bodyPr/>
          <a:lstStyle/>
          <a:p>
            <a:endParaRPr lang="en-IE"/>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3EB1B9F1-433B-42F8-BAC5-426222D6C280}" type="slidenum">
              <a:rPr lang="en-IE" smtClean="0"/>
              <a:pPr/>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E822E1FC-3231-487F-AEE0-B89478ECC702}" type="datetimeFigureOut">
              <a:rPr lang="en-IE" smtClean="0"/>
              <a:pPr/>
              <a:t>23/11/2021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EB1B9F1-433B-42F8-BAC5-426222D6C280}" type="slidenum">
              <a:rPr lang="en-IE" smtClean="0"/>
              <a:pPr/>
              <a:t>‹#›</a:t>
            </a:fld>
            <a:endParaRPr lang="en-IE"/>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822E1FC-3231-487F-AEE0-B89478ECC702}" type="datetimeFigureOut">
              <a:rPr lang="en-IE" smtClean="0"/>
              <a:pPr/>
              <a:t>23/11/2021</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3EB1B9F1-433B-42F8-BAC5-426222D6C280}" type="slidenum">
              <a:rPr lang="en-IE" smtClean="0"/>
              <a:pPr/>
              <a:t>‹#›</a:t>
            </a:fld>
            <a:endParaRPr lang="en-IE"/>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822E1FC-3231-487F-AEE0-B89478ECC702}" type="datetimeFigureOut">
              <a:rPr lang="en-IE" smtClean="0"/>
              <a:pPr/>
              <a:t>23/11/2021</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3EB1B9F1-433B-42F8-BAC5-426222D6C280}"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22E1FC-3231-487F-AEE0-B89478ECC702}" type="datetimeFigureOut">
              <a:rPr lang="en-IE" smtClean="0"/>
              <a:pPr/>
              <a:t>23/11/2021</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3EB1B9F1-433B-42F8-BAC5-426222D6C280}"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822E1FC-3231-487F-AEE0-B89478ECC702}" type="datetimeFigureOut">
              <a:rPr lang="en-IE" smtClean="0"/>
              <a:pPr/>
              <a:t>23/11/2021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EB1B9F1-433B-42F8-BAC5-426222D6C280}" type="slidenum">
              <a:rPr lang="en-IE" smtClean="0"/>
              <a:pPr/>
              <a:t>‹#›</a:t>
            </a:fld>
            <a:endParaRPr lang="en-IE"/>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822E1FC-3231-487F-AEE0-B89478ECC702}" type="datetimeFigureOut">
              <a:rPr lang="en-IE" smtClean="0"/>
              <a:pPr/>
              <a:t>23/11/2021</a:t>
            </a:fld>
            <a:endParaRPr lang="en-IE"/>
          </a:p>
        </p:txBody>
      </p:sp>
      <p:sp>
        <p:nvSpPr>
          <p:cNvPr id="6" name="Footer Placeholder 5"/>
          <p:cNvSpPr>
            <a:spLocks noGrp="1"/>
          </p:cNvSpPr>
          <p:nvPr>
            <p:ph type="ftr" sz="quarter" idx="11"/>
          </p:nvPr>
        </p:nvSpPr>
        <p:spPr>
          <a:xfrm>
            <a:off x="914400" y="6172200"/>
            <a:ext cx="3886200" cy="457200"/>
          </a:xfrm>
        </p:spPr>
        <p:txBody>
          <a:bodyPr/>
          <a:lstStyle/>
          <a:p>
            <a:endParaRPr lang="en-IE"/>
          </a:p>
        </p:txBody>
      </p:sp>
      <p:sp>
        <p:nvSpPr>
          <p:cNvPr id="7" name="Slide Number Placeholder 6"/>
          <p:cNvSpPr>
            <a:spLocks noGrp="1"/>
          </p:cNvSpPr>
          <p:nvPr>
            <p:ph type="sldNum" sz="quarter" idx="12"/>
          </p:nvPr>
        </p:nvSpPr>
        <p:spPr>
          <a:xfrm>
            <a:off x="146304" y="6208776"/>
            <a:ext cx="457200" cy="457200"/>
          </a:xfrm>
        </p:spPr>
        <p:txBody>
          <a:bodyPr/>
          <a:lstStyle/>
          <a:p>
            <a:fld id="{3EB1B9F1-433B-42F8-BAC5-426222D6C280}" type="slidenum">
              <a:rPr lang="en-IE" smtClean="0"/>
              <a:pPr/>
              <a:t>‹#›</a:t>
            </a:fld>
            <a:endParaRPr lang="en-IE"/>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822E1FC-3231-487F-AEE0-B89478ECC702}" type="datetimeFigureOut">
              <a:rPr lang="en-IE" smtClean="0"/>
              <a:pPr/>
              <a:t>23/11/2021</a:t>
            </a:fld>
            <a:endParaRPr lang="en-IE"/>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IE"/>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EB1B9F1-433B-42F8-BAC5-426222D6C280}"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garda.i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military.ie/en/careers/current-vacanci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orktrainingcentre.ie/" TargetMode="External"/><Relationship Id="rId2" Type="http://schemas.openxmlformats.org/officeDocument/2006/relationships/hyperlink" Target="http://www.kerryfe.i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areerdirections.ie/" TargetMode="External"/><Relationship Id="rId2" Type="http://schemas.openxmlformats.org/officeDocument/2006/relationships/hyperlink" Target="http://www.careersportal.ie/" TargetMode="External"/><Relationship Id="rId1" Type="http://schemas.openxmlformats.org/officeDocument/2006/relationships/slideLayout" Target="../slideLayouts/slideLayout2.xml"/><Relationship Id="rId4" Type="http://schemas.openxmlformats.org/officeDocument/2006/relationships/hyperlink" Target="http://www.citizensinformation.ie/"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ucas.ac.u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qualifax.ie/" TargetMode="External"/><Relationship Id="rId2" Type="http://schemas.openxmlformats.org/officeDocument/2006/relationships/hyperlink" Target="http://www.careersportal.i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cao.i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ao.i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susi.ie/"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kerrycollege.ie/"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0.png"/></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hyperlink" Target="http://www.susi.ie/" TargetMode="External"/><Relationship Id="rId3" Type="http://schemas.openxmlformats.org/officeDocument/2006/relationships/hyperlink" Target="http://www.cao.ie/" TargetMode="External"/><Relationship Id="rId7" Type="http://schemas.openxmlformats.org/officeDocument/2006/relationships/hyperlink" Target="http://www.studentfinance.ie/" TargetMode="External"/><Relationship Id="rId2" Type="http://schemas.openxmlformats.org/officeDocument/2006/relationships/hyperlink" Target="http://www.accesscollege.ie/" TargetMode="External"/><Relationship Id="rId1" Type="http://schemas.openxmlformats.org/officeDocument/2006/relationships/slideLayout" Target="../slideLayouts/slideLayout2.xml"/><Relationship Id="rId6" Type="http://schemas.openxmlformats.org/officeDocument/2006/relationships/hyperlink" Target="http://www.qualifax.ie/" TargetMode="External"/><Relationship Id="rId5" Type="http://schemas.openxmlformats.org/officeDocument/2006/relationships/hyperlink" Target="http://www.careerdirections.ie/" TargetMode="External"/><Relationship Id="rId10" Type="http://schemas.openxmlformats.org/officeDocument/2006/relationships/hyperlink" Target="http://www.apprenticeship.ie/" TargetMode="External"/><Relationship Id="rId4" Type="http://schemas.openxmlformats.org/officeDocument/2006/relationships/hyperlink" Target="http://www.careersportal.ie/" TargetMode="External"/><Relationship Id="rId9" Type="http://schemas.openxmlformats.org/officeDocument/2006/relationships/hyperlink" Target="http://www.traineeship.ie/"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www.synergy.ie/" TargetMode="External"/><Relationship Id="rId2" Type="http://schemas.openxmlformats.org/officeDocument/2006/relationships/hyperlink" Target="https://careersportal.ie/media/index.php" TargetMode="External"/><Relationship Id="rId1" Type="http://schemas.openxmlformats.org/officeDocument/2006/relationships/slideLayout" Target="../slideLayouts/slideLayout2.xml"/><Relationship Id="rId4" Type="http://schemas.openxmlformats.org/officeDocument/2006/relationships/hyperlink" Target="http://www.careersnews.ie/"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mailto:egleeson@kenmarecs.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apprenticeship.i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hyperlink" Target="https://careersportal.ie/apprenticeships/app_summary.php?app_id=55&amp;app_title=Laboratory+Analyst#.W3K3sehKiUk" TargetMode="External"/><Relationship Id="rId18" Type="http://schemas.openxmlformats.org/officeDocument/2006/relationships/hyperlink" Target="https://careersportal.ie/apprenticeships/app_summary.php?app_id=3&amp;app_title=Bricklayer+/+Stonelayer" TargetMode="External"/><Relationship Id="rId26" Type="http://schemas.openxmlformats.org/officeDocument/2006/relationships/hyperlink" Target="https://careersportal.ie/apprenticeships/app_summary.php?app_id=12&amp;app_title=Industrial+Insulator" TargetMode="External"/><Relationship Id="rId39" Type="http://schemas.openxmlformats.org/officeDocument/2006/relationships/hyperlink" Target="https://careersportal.ie/apprenticeships/app_summary.php?app_id=24&amp;app_title=Vehicle+Body+Repairer" TargetMode="External"/><Relationship Id="rId21" Type="http://schemas.openxmlformats.org/officeDocument/2006/relationships/hyperlink" Target="https://careersportal.ie/apprenticeships/app_summary.php?app_id=6&amp;app_title=Electrician" TargetMode="External"/><Relationship Id="rId34" Type="http://schemas.openxmlformats.org/officeDocument/2006/relationships/hyperlink" Target="https://careersportal.ie/apprenticeships/app_summary.php?app_id=19&amp;app_title=Plumber" TargetMode="External"/><Relationship Id="rId7" Type="http://schemas.openxmlformats.org/officeDocument/2006/relationships/hyperlink" Target="https://careersportal.ie/apprenticeships/app_summary.php?app_id=53&amp;app_title=Manufacturing+Technician" TargetMode="External"/><Relationship Id="rId12" Type="http://schemas.openxmlformats.org/officeDocument/2006/relationships/hyperlink" Target="https://careersportal.ie/apprenticeships/app_summary.php?app_id=41&amp;app_title=IFS+Specialist" TargetMode="External"/><Relationship Id="rId17" Type="http://schemas.openxmlformats.org/officeDocument/2006/relationships/hyperlink" Target="https://careersportal.ie/apprenticeships/app_summary.php?app_id=2&amp;app_title=Aircraft+Mechanic" TargetMode="External"/><Relationship Id="rId25" Type="http://schemas.openxmlformats.org/officeDocument/2006/relationships/hyperlink" Target="https://careersportal.ie/apprenticeships/app_summary.php?app_id=11&amp;app_title=Heavy+Vehicle+Mechanic" TargetMode="External"/><Relationship Id="rId33" Type="http://schemas.openxmlformats.org/officeDocument/2006/relationships/hyperlink" Target="https://careersportal.ie/apprenticeships/app_summary.php?app_id=18&amp;app_title=Plasterer" TargetMode="External"/><Relationship Id="rId38" Type="http://schemas.openxmlformats.org/officeDocument/2006/relationships/hyperlink" Target="https://careersportal.ie/apprenticeships/app_summary.php?app_id=23&amp;app_title=Toolmaker" TargetMode="External"/><Relationship Id="rId2" Type="http://schemas.openxmlformats.org/officeDocument/2006/relationships/hyperlink" Target="https://careersportal.ie/apprenticeships/app_summary.php?app_id=43&amp;app_title=Accounting+Technician" TargetMode="External"/><Relationship Id="rId16" Type="http://schemas.openxmlformats.org/officeDocument/2006/relationships/hyperlink" Target="https://careersportal.ie/apprenticeships/app_summary.php?app_id=1&amp;app_title=Agricultural+Mechanic" TargetMode="External"/><Relationship Id="rId20" Type="http://schemas.openxmlformats.org/officeDocument/2006/relationships/hyperlink" Target="https://careersportal.ie/apprenticeships/app_summary.php?app_id=5&amp;app_title=Construction+Plant+Fitter" TargetMode="External"/><Relationship Id="rId29" Type="http://schemas.openxmlformats.org/officeDocument/2006/relationships/hyperlink" Target="https://careersportal.ie/apprenticeships/app_summary.php?app_id=15&amp;app_title=Metal+Fabricator" TargetMode="External"/><Relationship Id="rId1" Type="http://schemas.openxmlformats.org/officeDocument/2006/relationships/slideLayout" Target="../slideLayouts/slideLayout2.xml"/><Relationship Id="rId6" Type="http://schemas.openxmlformats.org/officeDocument/2006/relationships/hyperlink" Target="https://careersportal.ie/apprenticeships/app_summary.php?app_id=39&amp;app_title=Industrial+Electrical+Engineer" TargetMode="External"/><Relationship Id="rId11" Type="http://schemas.openxmlformats.org/officeDocument/2006/relationships/hyperlink" Target="https://careersportal.ie/apprenticeships/app_summary.php?app_id=40&amp;app_title=IFS+Associate+Professional+(Generalist)" TargetMode="External"/><Relationship Id="rId24" Type="http://schemas.openxmlformats.org/officeDocument/2006/relationships/hyperlink" Target="https://careersportal.ie/apprenticeships/app_summary.php?app_id=9&amp;app_title=Farrier" TargetMode="External"/><Relationship Id="rId32" Type="http://schemas.openxmlformats.org/officeDocument/2006/relationships/hyperlink" Target="https://careersportal.ie/apprenticeships/app_summary.php?app_id=26&amp;app_title=Pipe+Fitter" TargetMode="External"/><Relationship Id="rId37" Type="http://schemas.openxmlformats.org/officeDocument/2006/relationships/hyperlink" Target="https://careersportal.ie/apprenticeships/app_summary.php?app_id=22&amp;app_title=Sheet+Metal+Worker" TargetMode="External"/><Relationship Id="rId40" Type="http://schemas.openxmlformats.org/officeDocument/2006/relationships/hyperlink" Target="https://careersportal.ie/apprenticeships/app_summary.php?app_id=25&amp;app_title=Wood+Manufacturing+/+Finisher" TargetMode="External"/><Relationship Id="rId5" Type="http://schemas.openxmlformats.org/officeDocument/2006/relationships/hyperlink" Target="https://careersportal.ie/apprenticeships/app_summary.php?app_id=30&amp;app_title=Insurance+Practitioner" TargetMode="External"/><Relationship Id="rId15" Type="http://schemas.openxmlformats.org/officeDocument/2006/relationships/hyperlink" Target="https://careersportal.ie/apprenticeships/app_summary.php?app_id=56&amp;app_title=Logistics+Associate+#.W3K34uhKiUk" TargetMode="External"/><Relationship Id="rId23" Type="http://schemas.openxmlformats.org/officeDocument/2006/relationships/hyperlink" Target="https://careersportal.ie/apprenticeships/app_summary.php?app_id=8&amp;app_title=Electronic+Security+Systems+Craftsperson" TargetMode="External"/><Relationship Id="rId28" Type="http://schemas.openxmlformats.org/officeDocument/2006/relationships/hyperlink" Target="https://careersportal.ie/apprenticeships/app_summary.php?app_id=14&amp;app_title=Mechanical+Automation+and+Maintenance+Fitter" TargetMode="External"/><Relationship Id="rId36" Type="http://schemas.openxmlformats.org/officeDocument/2006/relationships/hyperlink" Target="https://careersportal.ie/apprenticeships/app_summary.php?app_id=27&amp;app_title=Stone+Cutter+/+Stone+Mason" TargetMode="External"/><Relationship Id="rId10" Type="http://schemas.openxmlformats.org/officeDocument/2006/relationships/hyperlink" Target="https://careersportal.ie/apprenticeships/app_summary.php?app_id=35&amp;app_title=Commis+Chef" TargetMode="External"/><Relationship Id="rId19" Type="http://schemas.openxmlformats.org/officeDocument/2006/relationships/hyperlink" Target="https://careersportal.ie/apprenticeships/app_summary.php?app_id=4&amp;app_title=Carpenter+/+Joiner" TargetMode="External"/><Relationship Id="rId31" Type="http://schemas.openxmlformats.org/officeDocument/2006/relationships/hyperlink" Target="https://careersportal.ie/apprenticeships/app_summary.php?app_id=17&amp;app_title=Painter+/+Decorator" TargetMode="External"/><Relationship Id="rId4" Type="http://schemas.openxmlformats.org/officeDocument/2006/relationships/hyperlink" Target="https://careersportal.ie/apprenticeships/app_summary.php?app_id=36&amp;app_title=Chef+de+Partie" TargetMode="External"/><Relationship Id="rId9" Type="http://schemas.openxmlformats.org/officeDocument/2006/relationships/hyperlink" Target="https://careersportal.ie/apprenticeships/app_summary.php?app_id=48&amp;app_title=Polymer+Processing+Technologist" TargetMode="External"/><Relationship Id="rId14" Type="http://schemas.openxmlformats.org/officeDocument/2006/relationships/hyperlink" Target="https://careersportal.ie/apprenticeships/app_summary.php?app_id=54&amp;app_title=Laboratory+Technician+#.W3K30-hKiUk" TargetMode="External"/><Relationship Id="rId22" Type="http://schemas.openxmlformats.org/officeDocument/2006/relationships/hyperlink" Target="https://careersportal.ie/apprenticeships/app_summary.php?app_id=7&amp;app_title=Electrical+Instrumentation+Craftsperson" TargetMode="External"/><Relationship Id="rId27" Type="http://schemas.openxmlformats.org/officeDocument/2006/relationships/hyperlink" Target="https://careersportal.ie/apprenticeships/app_summary.php?app_id=13&amp;app_title=Instrumentation+Craftsperson" TargetMode="External"/><Relationship Id="rId30" Type="http://schemas.openxmlformats.org/officeDocument/2006/relationships/hyperlink" Target="https://careersportal.ie/apprenticeships/app_summary.php?app_id=16&amp;app_title=Motor+Mechanic" TargetMode="External"/><Relationship Id="rId35" Type="http://schemas.openxmlformats.org/officeDocument/2006/relationships/hyperlink" Target="https://careersportal.ie/apprenticeships/app_summary.php?app_id=21&amp;app_title=Refrigeration+and+Air+Conditioning+Craftsperson" TargetMode="External"/><Relationship Id="rId8" Type="http://schemas.openxmlformats.org/officeDocument/2006/relationships/hyperlink" Target="https://careersportal.ie/apprenticeships/app_summary.php?app_id=45&amp;app_title=Manufacturing+Engineer" TargetMode="External"/><Relationship Id="rId3" Type="http://schemas.openxmlformats.org/officeDocument/2006/relationships/hyperlink" Target="http://www.apprenticeship.ie/en/apprentice/Profiles/development/Auctioneering_Property_Services.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47664" y="3284984"/>
            <a:ext cx="5709523" cy="1469015"/>
          </a:xfrm>
          <a:ln>
            <a:solidFill>
              <a:schemeClr val="bg2"/>
            </a:solidFill>
          </a:ln>
        </p:spPr>
        <p:txBody>
          <a:bodyPr>
            <a:normAutofit/>
          </a:bodyPr>
          <a:lstStyle/>
          <a:p>
            <a:endParaRPr lang="en-IE" dirty="0"/>
          </a:p>
          <a:p>
            <a:r>
              <a:rPr lang="en-IE" dirty="0"/>
              <a:t>Eilís Gleeson</a:t>
            </a:r>
          </a:p>
          <a:p>
            <a:r>
              <a:rPr lang="en-IE" dirty="0"/>
              <a:t>Guidance Counsellor</a:t>
            </a:r>
          </a:p>
          <a:p>
            <a:endParaRPr lang="en-IE" dirty="0"/>
          </a:p>
          <a:p>
            <a:endParaRPr lang="en-IE" dirty="0"/>
          </a:p>
        </p:txBody>
      </p:sp>
      <p:sp>
        <p:nvSpPr>
          <p:cNvPr id="2" name="Title 1"/>
          <p:cNvSpPr>
            <a:spLocks noGrp="1"/>
          </p:cNvSpPr>
          <p:nvPr>
            <p:ph type="ctrTitle"/>
          </p:nvPr>
        </p:nvSpPr>
        <p:spPr/>
        <p:txBody>
          <a:bodyPr/>
          <a:lstStyle/>
          <a:p>
            <a:r>
              <a:rPr lang="en-IE" dirty="0"/>
              <a:t>Leaving Cert Information Session</a:t>
            </a:r>
          </a:p>
        </p:txBody>
      </p:sp>
      <p:pic>
        <p:nvPicPr>
          <p:cNvPr id="1026" name="Picture 2" descr="Pobalscoil Inbhear Scéine">
            <a:extLst>
              <a:ext uri="{FF2B5EF4-FFF2-40B4-BE49-F238E27FC236}">
                <a16:creationId xmlns:a16="http://schemas.microsoft.com/office/drawing/2014/main" id="{7AF1337A-61EA-4E6E-8F7A-4E5A02EB8C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126" y="5661248"/>
            <a:ext cx="3672537" cy="9006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Garda</a:t>
            </a:r>
          </a:p>
        </p:txBody>
      </p:sp>
      <p:sp>
        <p:nvSpPr>
          <p:cNvPr id="3" name="Content Placeholder 2"/>
          <p:cNvSpPr>
            <a:spLocks noGrp="1"/>
          </p:cNvSpPr>
          <p:nvPr>
            <p:ph sz="quarter" idx="1"/>
          </p:nvPr>
        </p:nvSpPr>
        <p:spPr/>
        <p:txBody>
          <a:bodyPr>
            <a:normAutofit fontScale="62500" lnSpcReduction="20000"/>
          </a:bodyPr>
          <a:lstStyle/>
          <a:p>
            <a:r>
              <a:rPr lang="en-IE" dirty="0"/>
              <a:t>Check </a:t>
            </a:r>
            <a:r>
              <a:rPr lang="en-IE" dirty="0">
                <a:hlinkClick r:id="rId2"/>
              </a:rPr>
              <a:t>www.garda.ie</a:t>
            </a:r>
            <a:r>
              <a:rPr lang="en-IE" dirty="0"/>
              <a:t> </a:t>
            </a:r>
          </a:p>
          <a:p>
            <a:r>
              <a:rPr lang="en-GB" b="1" dirty="0"/>
              <a:t>The methods used to select the successful candidates for this role may include:</a:t>
            </a:r>
            <a:endParaRPr lang="en-GB" dirty="0"/>
          </a:p>
          <a:p>
            <a:r>
              <a:rPr lang="en-GB" dirty="0"/>
              <a:t>Assessment questionnaire(s)</a:t>
            </a:r>
          </a:p>
          <a:p>
            <a:r>
              <a:rPr lang="en-GB" dirty="0"/>
              <a:t>Tests and Exercises e.g. reasoning and ability tests</a:t>
            </a:r>
          </a:p>
          <a:p>
            <a:r>
              <a:rPr lang="en-GB" dirty="0"/>
              <a:t>Interview(s)</a:t>
            </a:r>
          </a:p>
          <a:p>
            <a:r>
              <a:rPr lang="en-GB" dirty="0"/>
              <a:t>Language test(s) e.g. in the case of fluency in Irish stream</a:t>
            </a:r>
          </a:p>
          <a:p>
            <a:r>
              <a:rPr lang="en-GB" dirty="0"/>
              <a:t>Physical Competence Test</a:t>
            </a:r>
          </a:p>
          <a:p>
            <a:r>
              <a:rPr lang="en-GB" dirty="0"/>
              <a:t>Medical Examination</a:t>
            </a:r>
          </a:p>
          <a:p>
            <a:r>
              <a:rPr lang="en-GB" dirty="0"/>
              <a:t>Any other assessment tests/exercises deemed appropriate</a:t>
            </a:r>
          </a:p>
          <a:p>
            <a:endParaRPr lang="en-IE" dirty="0"/>
          </a:p>
          <a:p>
            <a:r>
              <a:rPr lang="en-IE" b="1" dirty="0"/>
              <a:t>What are the educational requirements? (According to www.garda.ie)</a:t>
            </a:r>
          </a:p>
          <a:p>
            <a:r>
              <a:rPr lang="en-IE" dirty="0"/>
              <a:t>Candidates must have obtained in the Leaving Certificate (at least D3 or better in OL or HL in 5 subjects) or Level 5 (Major award) or higher:</a:t>
            </a:r>
          </a:p>
          <a:p>
            <a:r>
              <a:rPr lang="en-GB" dirty="0"/>
              <a:t>Must have a proven proficiency in two languages; one of which must be Irish or English.  Such competency may be proven by achieving the relevant grades in an Irish Leaving Certificate or for English or Irish through such assessments as set out by the Public Appointments Service.  </a:t>
            </a:r>
          </a:p>
          <a:p>
            <a:r>
              <a:rPr lang="en-IE" dirty="0"/>
              <a:t>Other eligibility conditions also apply</a:t>
            </a:r>
          </a:p>
          <a:p>
            <a:endParaRPr lang="en-I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609600" y="1484784"/>
            <a:ext cx="7562800" cy="475252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E" sz="2000" b="0" i="0" u="none" strike="noStrike" kern="1200" cap="none" spc="0" normalizeH="0" baseline="0" noProof="0" dirty="0">
                <a:ln>
                  <a:noFill/>
                </a:ln>
                <a:solidFill>
                  <a:schemeClr val="tx1"/>
                </a:solidFill>
                <a:effectLst/>
                <a:uLnTx/>
                <a:uFillTx/>
                <a:latin typeface="+mn-lt"/>
                <a:ea typeface="+mn-ea"/>
                <a:cs typeface="+mn-cs"/>
              </a:rPr>
              <a:t>Army, Air Corps and Navy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E" sz="2000" b="0" i="0" u="none" strike="noStrike" kern="1200" cap="none" spc="0" normalizeH="0" baseline="0" noProof="0" dirty="0">
                <a:ln>
                  <a:noFill/>
                </a:ln>
                <a:solidFill>
                  <a:schemeClr val="tx1"/>
                </a:solidFill>
                <a:effectLst/>
                <a:uLnTx/>
                <a:uFillTx/>
                <a:latin typeface="+mn-lt"/>
                <a:ea typeface="+mn-ea"/>
                <a:cs typeface="+mn-cs"/>
              </a:rPr>
              <a:t>Apply as a Cadet, Apprentice or General Service</a:t>
            </a:r>
          </a:p>
          <a:p>
            <a:pPr marL="342900" lvl="0" indent="-342900">
              <a:spcBef>
                <a:spcPct val="20000"/>
              </a:spcBef>
              <a:buFont typeface="Arial" pitchFamily="34" charset="0"/>
              <a:buChar char="•"/>
              <a:defRPr/>
            </a:pPr>
            <a:r>
              <a:rPr kumimoji="0" lang="en-IE" sz="2000" b="0" i="0" u="none" strike="noStrike" kern="1200" cap="none" spc="0" normalizeH="0" baseline="0" noProof="0" dirty="0">
                <a:ln>
                  <a:noFill/>
                </a:ln>
                <a:solidFill>
                  <a:schemeClr val="tx1"/>
                </a:solidFill>
                <a:effectLst/>
                <a:uLnTx/>
                <a:uFillTx/>
                <a:latin typeface="+mn-lt"/>
                <a:ea typeface="+mn-ea"/>
                <a:cs typeface="+mn-cs"/>
              </a:rPr>
              <a:t>Currently not recruiting</a:t>
            </a:r>
            <a:r>
              <a:rPr kumimoji="0" lang="en-IE" sz="2000" b="0" i="0" u="none" strike="noStrike" kern="1200" cap="none" spc="0" normalizeH="0" noProof="0" dirty="0">
                <a:ln>
                  <a:noFill/>
                </a:ln>
                <a:solidFill>
                  <a:schemeClr val="tx1"/>
                </a:solidFill>
                <a:effectLst/>
                <a:uLnTx/>
                <a:uFillTx/>
                <a:latin typeface="+mn-lt"/>
                <a:ea typeface="+mn-ea"/>
                <a:cs typeface="+mn-cs"/>
              </a:rPr>
              <a:t> but </a:t>
            </a:r>
            <a:r>
              <a:rPr lang="en-IE" sz="2000" dirty="0"/>
              <a:t>f</a:t>
            </a:r>
            <a:r>
              <a:rPr kumimoji="0" lang="en-IE" sz="2000" b="0" i="0" u="none" strike="noStrike" kern="1200" cap="none" spc="0" normalizeH="0" baseline="0" noProof="0" dirty="0">
                <a:ln>
                  <a:noFill/>
                </a:ln>
                <a:solidFill>
                  <a:schemeClr val="tx1"/>
                </a:solidFill>
                <a:effectLst/>
                <a:uLnTx/>
                <a:uFillTx/>
                <a:latin typeface="+mn-lt"/>
                <a:ea typeface="+mn-ea"/>
                <a:cs typeface="+mn-cs"/>
              </a:rPr>
              <a:t>or details on recruitment and to apply for an apprenticeship or for General Service see</a:t>
            </a:r>
            <a:r>
              <a:rPr lang="en-IE" sz="2000" dirty="0"/>
              <a:t> </a:t>
            </a:r>
            <a:r>
              <a:rPr lang="en-IE" sz="2000" dirty="0">
                <a:hlinkClick r:id="rId2"/>
              </a:rPr>
              <a:t>http://www.military.ie/en/careers/current-vacancies/ </a:t>
            </a:r>
            <a:endParaRPr kumimoji="0" lang="en-IE"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itle 2"/>
          <p:cNvSpPr txBox="1">
            <a:spLocks/>
          </p:cNvSpPr>
          <p:nvPr/>
        </p:nvSpPr>
        <p:spPr>
          <a:xfrm>
            <a:off x="467544" y="332656"/>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E" sz="4000" b="0" i="0" u="none" strike="noStrike" kern="1200" cap="none" spc="0" normalizeH="0" baseline="0" noProof="0" dirty="0">
                <a:ln>
                  <a:noFill/>
                </a:ln>
                <a:solidFill>
                  <a:schemeClr val="tx1">
                    <a:lumMod val="50000"/>
                    <a:lumOff val="50000"/>
                  </a:schemeClr>
                </a:solidFill>
                <a:effectLst/>
                <a:uLnTx/>
                <a:uFillTx/>
                <a:latin typeface="+mj-lt"/>
                <a:ea typeface="+mj-ea"/>
                <a:cs typeface="+mj-cs"/>
              </a:rPr>
              <a:t>Defence Forces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Short courses</a:t>
            </a:r>
          </a:p>
        </p:txBody>
      </p:sp>
      <p:sp>
        <p:nvSpPr>
          <p:cNvPr id="3" name="Content Placeholder 2"/>
          <p:cNvSpPr>
            <a:spLocks noGrp="1"/>
          </p:cNvSpPr>
          <p:nvPr>
            <p:ph sz="quarter" idx="1"/>
          </p:nvPr>
        </p:nvSpPr>
        <p:spPr/>
        <p:txBody>
          <a:bodyPr/>
          <a:lstStyle/>
          <a:p>
            <a:r>
              <a:rPr lang="en-IE" dirty="0"/>
              <a:t>There various short courses available to students who have finished school.</a:t>
            </a:r>
          </a:p>
          <a:p>
            <a:r>
              <a:rPr lang="en-IE" dirty="0"/>
              <a:t>For details see </a:t>
            </a:r>
            <a:r>
              <a:rPr lang="en-IE" dirty="0">
                <a:hlinkClick r:id="rId2"/>
              </a:rPr>
              <a:t>www.kerryfe.ie</a:t>
            </a:r>
            <a:r>
              <a:rPr lang="en-IE" dirty="0"/>
              <a:t>,  </a:t>
            </a:r>
            <a:r>
              <a:rPr lang="en-IE" dirty="0">
                <a:hlinkClick r:id="rId3"/>
              </a:rPr>
              <a:t>www.corktrainingcentre.ie</a:t>
            </a:r>
            <a:r>
              <a:rPr lang="en-IE" dirty="0"/>
              <a:t>  or contact the relevant course provider</a:t>
            </a:r>
          </a:p>
          <a:p>
            <a:endParaRPr lang="en-IE"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IE" dirty="0"/>
              <a:t>Employment</a:t>
            </a:r>
          </a:p>
        </p:txBody>
      </p:sp>
      <p:sp>
        <p:nvSpPr>
          <p:cNvPr id="4" name="Content Placeholder 1"/>
          <p:cNvSpPr>
            <a:spLocks noGrp="1"/>
          </p:cNvSpPr>
          <p:nvPr>
            <p:ph sz="quarter" idx="1"/>
          </p:nvPr>
        </p:nvSpPr>
        <p:spPr>
          <a:xfrm>
            <a:off x="457200" y="1481328"/>
            <a:ext cx="8229600" cy="4525963"/>
          </a:xfrm>
        </p:spPr>
        <p:txBody>
          <a:bodyPr/>
          <a:lstStyle/>
          <a:p>
            <a:r>
              <a:rPr lang="en-IE" dirty="0"/>
              <a:t>Occasionally students take a year out to save money for college </a:t>
            </a:r>
          </a:p>
          <a:p>
            <a:r>
              <a:rPr lang="en-IE" dirty="0"/>
              <a:t>For information on CV, interview skills, job search use the following websites</a:t>
            </a:r>
          </a:p>
          <a:p>
            <a:pPr lvl="2"/>
            <a:r>
              <a:rPr lang="en-IE" dirty="0">
                <a:hlinkClick r:id="rId2"/>
              </a:rPr>
              <a:t>www.careersportal.ie</a:t>
            </a:r>
            <a:endParaRPr lang="en-IE" dirty="0"/>
          </a:p>
          <a:p>
            <a:pPr lvl="2"/>
            <a:r>
              <a:rPr lang="en-IE" dirty="0">
                <a:hlinkClick r:id="rId3"/>
              </a:rPr>
              <a:t>www.careerdirections.ie</a:t>
            </a:r>
            <a:endParaRPr lang="en-IE" dirty="0"/>
          </a:p>
          <a:p>
            <a:pPr lvl="2"/>
            <a:r>
              <a:rPr lang="en-IE" dirty="0">
                <a:hlinkClick r:id="rId4"/>
              </a:rPr>
              <a:t>www.citizensinformation.ie</a:t>
            </a:r>
            <a:endParaRPr lang="en-IE" dirty="0"/>
          </a:p>
          <a:p>
            <a:pPr lvl="2"/>
            <a:endParaRPr lang="en-IE" dirty="0"/>
          </a:p>
          <a:p>
            <a:pPr>
              <a:buNone/>
            </a:pPr>
            <a:endParaRPr lang="en-I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t>Study abroad</a:t>
            </a:r>
          </a:p>
        </p:txBody>
      </p:sp>
      <p:sp>
        <p:nvSpPr>
          <p:cNvPr id="2" name="Content Placeholder 1"/>
          <p:cNvSpPr>
            <a:spLocks noGrp="1"/>
          </p:cNvSpPr>
          <p:nvPr>
            <p:ph sz="quarter" idx="1"/>
          </p:nvPr>
        </p:nvSpPr>
        <p:spPr/>
        <p:txBody>
          <a:bodyPr vert="horz" lIns="91440" tIns="45720" rIns="91440" bIns="45720" anchor="t">
            <a:normAutofit/>
          </a:bodyPr>
          <a:lstStyle/>
          <a:p>
            <a:r>
              <a:rPr lang="en-IE" dirty="0"/>
              <a:t>Students wishing to study abroad should contact the course provider for details on how to apply</a:t>
            </a:r>
          </a:p>
          <a:p>
            <a:r>
              <a:rPr lang="en-IE" dirty="0"/>
              <a:t>To study in the UK see </a:t>
            </a:r>
            <a:r>
              <a:rPr lang="en-IE" dirty="0">
                <a:hlinkClick r:id="rId2"/>
              </a:rPr>
              <a:t>www.ucas.ac.uk</a:t>
            </a:r>
            <a:endParaRPr lang="en-IE" dirty="0"/>
          </a:p>
          <a:p>
            <a:r>
              <a:rPr lang="en-IE" dirty="0"/>
              <a:t>More students are considering studying in Europe. For more information see www.euicas.ie -</a:t>
            </a:r>
          </a:p>
          <a:p>
            <a:r>
              <a:rPr lang="en-IE" dirty="0"/>
              <a:t>An increase in students applying to study in Europe in the past few years. </a:t>
            </a:r>
          </a:p>
          <a:p>
            <a:pPr marL="0" indent="0">
              <a:buNone/>
            </a:pPr>
            <a:endParaRPr lang="en-IE" dirty="0"/>
          </a:p>
          <a:p>
            <a:pPr>
              <a:buNone/>
            </a:pPr>
            <a:endParaRPr lang="en-I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64D05-830E-42D4-BD66-F248DAAB99C7}"/>
              </a:ext>
            </a:extLst>
          </p:cNvPr>
          <p:cNvSpPr>
            <a:spLocks noGrp="1"/>
          </p:cNvSpPr>
          <p:nvPr>
            <p:ph type="title"/>
          </p:nvPr>
        </p:nvSpPr>
        <p:spPr/>
        <p:txBody>
          <a:bodyPr/>
          <a:lstStyle/>
          <a:p>
            <a:r>
              <a:rPr lang="en-IE" dirty="0"/>
              <a:t>Applying to college</a:t>
            </a:r>
          </a:p>
        </p:txBody>
      </p:sp>
      <p:sp>
        <p:nvSpPr>
          <p:cNvPr id="3" name="Content Placeholder 2">
            <a:extLst>
              <a:ext uri="{FF2B5EF4-FFF2-40B4-BE49-F238E27FC236}">
                <a16:creationId xmlns:a16="http://schemas.microsoft.com/office/drawing/2014/main" id="{60F03A3B-C18D-417B-9EC0-6591488235BD}"/>
              </a:ext>
            </a:extLst>
          </p:cNvPr>
          <p:cNvSpPr>
            <a:spLocks noGrp="1"/>
          </p:cNvSpPr>
          <p:nvPr>
            <p:ph sz="quarter" idx="1"/>
          </p:nvPr>
        </p:nvSpPr>
        <p:spPr/>
        <p:txBody>
          <a:bodyPr/>
          <a:lstStyle/>
          <a:p>
            <a:r>
              <a:rPr lang="en-IE" dirty="0"/>
              <a:t>CAO form</a:t>
            </a:r>
          </a:p>
          <a:p>
            <a:r>
              <a:rPr lang="en-IE" dirty="0"/>
              <a:t>College prospectus – library</a:t>
            </a:r>
          </a:p>
          <a:p>
            <a:r>
              <a:rPr lang="en-IE" dirty="0"/>
              <a:t>College websites</a:t>
            </a:r>
          </a:p>
          <a:p>
            <a:r>
              <a:rPr lang="en-IE" dirty="0"/>
              <a:t>Access to Guidance Counsellor</a:t>
            </a:r>
          </a:p>
          <a:p>
            <a:r>
              <a:rPr lang="en-IE" dirty="0"/>
              <a:t>Attend Open Days, college websites, careers presentations</a:t>
            </a:r>
          </a:p>
          <a:p>
            <a:r>
              <a:rPr lang="en-IE" dirty="0"/>
              <a:t>Research, research, research!!</a:t>
            </a:r>
          </a:p>
          <a:p>
            <a:r>
              <a:rPr lang="en-IE" dirty="0"/>
              <a:t>Careers websites such as </a:t>
            </a:r>
            <a:r>
              <a:rPr lang="en-IE" dirty="0">
                <a:hlinkClick r:id="rId2"/>
              </a:rPr>
              <a:t>www.careersportal.ie</a:t>
            </a:r>
            <a:r>
              <a:rPr lang="en-IE" dirty="0"/>
              <a:t> and </a:t>
            </a:r>
            <a:r>
              <a:rPr lang="en-IE" dirty="0">
                <a:hlinkClick r:id="rId3"/>
              </a:rPr>
              <a:t>www.qualifax.ie</a:t>
            </a:r>
            <a:r>
              <a:rPr lang="en-IE" dirty="0"/>
              <a:t>  </a:t>
            </a:r>
          </a:p>
        </p:txBody>
      </p:sp>
    </p:spTree>
    <p:extLst>
      <p:ext uri="{BB962C8B-B14F-4D97-AF65-F5344CB8AC3E}">
        <p14:creationId xmlns:p14="http://schemas.microsoft.com/office/powerpoint/2010/main" val="340582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t>The CAO – CAO forms</a:t>
            </a:r>
          </a:p>
        </p:txBody>
      </p:sp>
      <p:sp>
        <p:nvSpPr>
          <p:cNvPr id="2" name="Content Placeholder 1"/>
          <p:cNvSpPr>
            <a:spLocks noGrp="1"/>
          </p:cNvSpPr>
          <p:nvPr>
            <p:ph sz="quarter" idx="1"/>
          </p:nvPr>
        </p:nvSpPr>
        <p:spPr/>
        <p:txBody>
          <a:bodyPr/>
          <a:lstStyle/>
          <a:p>
            <a:r>
              <a:rPr lang="en-IE" dirty="0"/>
              <a:t>Established to </a:t>
            </a:r>
            <a:r>
              <a:rPr lang="en-GB" dirty="0"/>
              <a:t>processes applications to undergraduate courses in Higher Education Institutions (HEIs).</a:t>
            </a:r>
          </a:p>
          <a:p>
            <a:r>
              <a:rPr lang="en-GB" dirty="0"/>
              <a:t>The CAO process involves using a </a:t>
            </a:r>
            <a:r>
              <a:rPr lang="en-GB" b="1" dirty="0"/>
              <a:t>points system</a:t>
            </a:r>
            <a:r>
              <a:rPr lang="en-GB" dirty="0"/>
              <a:t>, </a:t>
            </a:r>
            <a:r>
              <a:rPr lang="en-GB" b="1" dirty="0"/>
              <a:t>minimum entry requirements</a:t>
            </a:r>
            <a:r>
              <a:rPr lang="en-GB" dirty="0"/>
              <a:t> and </a:t>
            </a:r>
            <a:r>
              <a:rPr lang="en-GB" b="1" dirty="0"/>
              <a:t>subject requirements </a:t>
            </a:r>
            <a:r>
              <a:rPr lang="en-GB" dirty="0"/>
              <a:t>to successfully gain a place on an approved CAO course</a:t>
            </a:r>
          </a:p>
          <a:p>
            <a:r>
              <a:rPr lang="en-GB" dirty="0"/>
              <a:t>Apply online at </a:t>
            </a:r>
            <a:r>
              <a:rPr lang="en-GB" dirty="0">
                <a:hlinkClick r:id="rId2"/>
              </a:rPr>
              <a:t>www.cao.ie</a:t>
            </a:r>
            <a:endParaRPr lang="en-I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17426-E9AE-4D4A-B46B-76EB5E91CA68}"/>
              </a:ext>
            </a:extLst>
          </p:cNvPr>
          <p:cNvSpPr>
            <a:spLocks noGrp="1"/>
          </p:cNvSpPr>
          <p:nvPr>
            <p:ph type="title"/>
          </p:nvPr>
        </p:nvSpPr>
        <p:spPr>
          <a:xfrm>
            <a:off x="1763688" y="-382860"/>
            <a:ext cx="7772400" cy="1143000"/>
          </a:xfrm>
        </p:spPr>
        <p:txBody>
          <a:bodyPr>
            <a:normAutofit/>
          </a:bodyPr>
          <a:lstStyle/>
          <a:p>
            <a:r>
              <a:rPr lang="en-IE" sz="3200" dirty="0"/>
              <a:t>Course Entry requirements</a:t>
            </a:r>
          </a:p>
        </p:txBody>
      </p:sp>
      <p:sp>
        <p:nvSpPr>
          <p:cNvPr id="3" name="Content Placeholder 2">
            <a:extLst>
              <a:ext uri="{FF2B5EF4-FFF2-40B4-BE49-F238E27FC236}">
                <a16:creationId xmlns:a16="http://schemas.microsoft.com/office/drawing/2014/main" id="{8E1BF0FF-B6FB-40C9-8676-417E51AF4F34}"/>
              </a:ext>
            </a:extLst>
          </p:cNvPr>
          <p:cNvSpPr>
            <a:spLocks noGrp="1"/>
          </p:cNvSpPr>
          <p:nvPr>
            <p:ph sz="quarter" idx="1"/>
          </p:nvPr>
        </p:nvSpPr>
        <p:spPr>
          <a:xfrm>
            <a:off x="0" y="188640"/>
            <a:ext cx="9144000" cy="7344816"/>
          </a:xfrm>
        </p:spPr>
        <p:txBody>
          <a:bodyPr>
            <a:normAutofit fontScale="55000" lnSpcReduction="20000"/>
          </a:bodyPr>
          <a:lstStyle/>
          <a:p>
            <a:pPr>
              <a:buNone/>
              <a:defRPr/>
            </a:pPr>
            <a:endParaRPr lang="en-IE" sz="4400" dirty="0"/>
          </a:p>
          <a:p>
            <a:pPr>
              <a:buNone/>
              <a:defRPr/>
            </a:pPr>
            <a:r>
              <a:rPr lang="en-IE" sz="5100" b="1" dirty="0"/>
              <a:t>Minimum entry requirements </a:t>
            </a:r>
          </a:p>
          <a:p>
            <a:pPr>
              <a:buNone/>
              <a:defRPr/>
            </a:pPr>
            <a:r>
              <a:rPr lang="en-IE" sz="4400" dirty="0"/>
              <a:t>University Sector</a:t>
            </a:r>
          </a:p>
          <a:p>
            <a:pPr marL="285750" indent="-285750">
              <a:buFont typeface="Arial" panose="020B0604020202020204" pitchFamily="34" charset="0"/>
              <a:buChar char="•"/>
              <a:defRPr/>
            </a:pPr>
            <a:r>
              <a:rPr lang="en-IE" sz="4400" dirty="0"/>
              <a:t>National University of Ireland: The minimum entry requirement for the universities that are part of the National University of Ireland (NUI) is 6 Leaving Certificate subjects, including English and Irish. You must get at least grade H5 in 2 subjects and grade O6 or H7 in 4 subjects. There may be additional course requirements, such as maths, for specific courses.</a:t>
            </a:r>
          </a:p>
          <a:p>
            <a:pPr>
              <a:buNone/>
              <a:defRPr/>
            </a:pPr>
            <a:r>
              <a:rPr lang="en-IE" sz="4400" dirty="0"/>
              <a:t>Technological Sector</a:t>
            </a:r>
          </a:p>
          <a:p>
            <a:pPr marL="285750" indent="-285750">
              <a:buFont typeface="Arial" panose="020B0604020202020204" pitchFamily="34" charset="0"/>
              <a:buChar char="•"/>
              <a:defRPr/>
            </a:pPr>
            <a:r>
              <a:rPr lang="en-IE" sz="4400" dirty="0"/>
              <a:t>Each technological university or institute of technology can set its own entry requirements. However, the general entry requirements for Level 6, 7 and 8 courses are set out below.</a:t>
            </a:r>
          </a:p>
          <a:p>
            <a:pPr marL="285750" indent="-285750">
              <a:buFont typeface="Arial" panose="020B0604020202020204" pitchFamily="34" charset="0"/>
              <a:buChar char="•"/>
              <a:defRPr/>
            </a:pPr>
            <a:r>
              <a:rPr lang="en-IE" sz="4400" dirty="0"/>
              <a:t>Level 8 (Honours Degree) courses: The minimum entry requirement is 6 Leaving Certificate subjects. You must get at least grade H5 in 2 subjects and grade O6 or H7 in 4 subjects. The subjects must include maths and either English or Irish. There may be additional course requirements for specific courses.</a:t>
            </a:r>
          </a:p>
          <a:p>
            <a:pPr marL="285750" indent="-285750">
              <a:buFont typeface="Arial" panose="020B0604020202020204" pitchFamily="34" charset="0"/>
              <a:buChar char="•"/>
              <a:defRPr/>
            </a:pPr>
            <a:r>
              <a:rPr lang="en-IE" sz="4400" dirty="0"/>
              <a:t>Levels 6 and 7 (Higher Certificate and Ordinary Degree): You must get at least grade O6 or H7 in 5 subjects. The subjects must include maths and either </a:t>
            </a:r>
            <a:r>
              <a:rPr lang="en-IE" sz="3200" dirty="0"/>
              <a:t>English or Irish. There may be additional course requirements for specific courses.</a:t>
            </a:r>
          </a:p>
          <a:p>
            <a:pPr marL="0" indent="0">
              <a:buNone/>
            </a:pPr>
            <a:endParaRPr lang="en-IE" dirty="0"/>
          </a:p>
        </p:txBody>
      </p:sp>
    </p:spTree>
    <p:extLst>
      <p:ext uri="{BB962C8B-B14F-4D97-AF65-F5344CB8AC3E}">
        <p14:creationId xmlns:p14="http://schemas.microsoft.com/office/powerpoint/2010/main" val="4166999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1356A-C52A-4CF6-AAD2-77F0960FCE1D}"/>
              </a:ext>
            </a:extLst>
          </p:cNvPr>
          <p:cNvSpPr>
            <a:spLocks noGrp="1"/>
          </p:cNvSpPr>
          <p:nvPr>
            <p:ph type="title"/>
          </p:nvPr>
        </p:nvSpPr>
        <p:spPr/>
        <p:txBody>
          <a:bodyPr/>
          <a:lstStyle/>
          <a:p>
            <a:r>
              <a:rPr lang="en-IE" dirty="0"/>
              <a:t>Course entry requirements</a:t>
            </a:r>
          </a:p>
        </p:txBody>
      </p:sp>
      <p:sp>
        <p:nvSpPr>
          <p:cNvPr id="3" name="Content Placeholder 2">
            <a:extLst>
              <a:ext uri="{FF2B5EF4-FFF2-40B4-BE49-F238E27FC236}">
                <a16:creationId xmlns:a16="http://schemas.microsoft.com/office/drawing/2014/main" id="{BE345A0A-4B70-453C-B7F8-FA12BDFE0F0E}"/>
              </a:ext>
            </a:extLst>
          </p:cNvPr>
          <p:cNvSpPr>
            <a:spLocks noGrp="1"/>
          </p:cNvSpPr>
          <p:nvPr>
            <p:ph sz="quarter" idx="1"/>
          </p:nvPr>
        </p:nvSpPr>
        <p:spPr/>
        <p:txBody>
          <a:bodyPr>
            <a:normAutofit fontScale="85000" lnSpcReduction="20000"/>
          </a:bodyPr>
          <a:lstStyle/>
          <a:p>
            <a:pPr>
              <a:buFont typeface="Arial" pitchFamily="34" charset="0"/>
              <a:buChar char="•"/>
              <a:defRPr/>
            </a:pPr>
            <a:r>
              <a:rPr lang="en-IE" sz="3800" b="1" dirty="0"/>
              <a:t>Subject requirements </a:t>
            </a:r>
          </a:p>
          <a:p>
            <a:pPr>
              <a:buFont typeface="Arial" pitchFamily="34" charset="0"/>
              <a:buChar char="•"/>
              <a:defRPr/>
            </a:pPr>
            <a:r>
              <a:rPr lang="en-IE" dirty="0"/>
              <a:t>Medicine UCC – H4 in Chemistry &amp; H4 in Physics or Biology along with basic minimum entry requirements</a:t>
            </a:r>
          </a:p>
          <a:p>
            <a:pPr>
              <a:buFont typeface="Arial" pitchFamily="34" charset="0"/>
              <a:buChar char="•"/>
              <a:defRPr/>
            </a:pPr>
            <a:r>
              <a:rPr lang="en-IE" dirty="0"/>
              <a:t>Structural Engineering CIT – H4 in Maths</a:t>
            </a:r>
          </a:p>
          <a:p>
            <a:pPr>
              <a:buFont typeface="Arial" pitchFamily="34" charset="0"/>
              <a:buChar char="•"/>
              <a:defRPr/>
            </a:pPr>
            <a:r>
              <a:rPr lang="en-IE" dirty="0"/>
              <a:t>Diploma in Beauty Therapy College of Commerce – O6 in Biology</a:t>
            </a:r>
          </a:p>
          <a:p>
            <a:pPr>
              <a:buFont typeface="Arial" pitchFamily="34" charset="0"/>
              <a:buChar char="•"/>
              <a:defRPr/>
            </a:pPr>
            <a:r>
              <a:rPr lang="en-IE" dirty="0"/>
              <a:t>Primary Teaching in Mary I – H4 in Irish, Maths O4/H7, </a:t>
            </a:r>
            <a:r>
              <a:rPr lang="en-IE" dirty="0" err="1"/>
              <a:t>Eng</a:t>
            </a:r>
            <a:r>
              <a:rPr lang="en-IE" dirty="0"/>
              <a:t> O4/H7</a:t>
            </a:r>
          </a:p>
          <a:p>
            <a:pPr>
              <a:buNone/>
              <a:defRPr/>
            </a:pPr>
            <a:r>
              <a:rPr lang="en-IE" dirty="0"/>
              <a:t>Remember</a:t>
            </a:r>
          </a:p>
          <a:p>
            <a:pPr>
              <a:buFont typeface="Arial" pitchFamily="34" charset="0"/>
              <a:buChar char="•"/>
              <a:defRPr/>
            </a:pPr>
            <a:r>
              <a:rPr lang="en-IE" dirty="0"/>
              <a:t>An Art Portfolio is required for most art related courses – Art itself is not necessarily a requirement.</a:t>
            </a:r>
          </a:p>
          <a:p>
            <a:pPr>
              <a:buFont typeface="Arial" pitchFamily="34" charset="0"/>
              <a:buChar char="•"/>
              <a:defRPr/>
            </a:pPr>
            <a:r>
              <a:rPr lang="en-IE" dirty="0"/>
              <a:t>Most business courses state a requirement for maths – not a business subject!</a:t>
            </a:r>
          </a:p>
          <a:p>
            <a:pPr>
              <a:buFont typeface="Arial" pitchFamily="34" charset="0"/>
              <a:buChar char="•"/>
              <a:defRPr/>
            </a:pPr>
            <a:r>
              <a:rPr lang="en-IE" dirty="0"/>
              <a:t>A minimum of one Science subject is required for the following fields:- Nursing, Medical/Paramedical, Science, engineering, etc.</a:t>
            </a:r>
            <a:endParaRPr lang="en-US" dirty="0"/>
          </a:p>
          <a:p>
            <a:endParaRPr lang="en-IE" dirty="0"/>
          </a:p>
        </p:txBody>
      </p:sp>
    </p:spTree>
    <p:extLst>
      <p:ext uri="{BB962C8B-B14F-4D97-AF65-F5344CB8AC3E}">
        <p14:creationId xmlns:p14="http://schemas.microsoft.com/office/powerpoint/2010/main" val="3034906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683568" y="692696"/>
            <a:ext cx="7772400" cy="1143000"/>
          </a:xfrm>
          <a:ln/>
        </p:spPr>
        <p:txBody>
          <a:bodyPr lIns="90000" tIns="46800" rIns="90000" bIns="46800"/>
          <a:lstStyle/>
          <a:p>
            <a:pP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Making an application</a:t>
            </a:r>
          </a:p>
        </p:txBody>
      </p:sp>
      <p:sp>
        <p:nvSpPr>
          <p:cNvPr id="9218" name="Rectangle 2"/>
          <p:cNvSpPr>
            <a:spLocks noGrp="1" noChangeArrowheads="1"/>
          </p:cNvSpPr>
          <p:nvPr>
            <p:ph sz="quarter" idx="1"/>
          </p:nvPr>
        </p:nvSpPr>
        <p:spPr>
          <a:xfrm>
            <a:off x="611560" y="2132856"/>
            <a:ext cx="7772400" cy="4392488"/>
          </a:xfrm>
          <a:ln/>
        </p:spPr>
        <p:txBody>
          <a:bodyPr lIns="90000" tIns="46800" rIns="90000" bIns="46800">
            <a:normAutofit lnSpcReduction="10000"/>
          </a:bodyPr>
          <a:lstStyle/>
          <a:p>
            <a:pPr>
              <a:lnSpc>
                <a:spcPct val="95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Applicants are encouraged to apply online – CAO opens 5</a:t>
            </a:r>
            <a:r>
              <a:rPr lang="en-GB" baseline="30000" dirty="0"/>
              <a:t>th</a:t>
            </a:r>
            <a:r>
              <a:rPr lang="en-GB" dirty="0"/>
              <a:t> November 2021 at 12pm</a:t>
            </a:r>
          </a:p>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The website address is </a:t>
            </a:r>
            <a:r>
              <a:rPr lang="en-GB" u="sng" dirty="0">
                <a:hlinkClick r:id="rId3"/>
              </a:rPr>
              <a:t>www.cao.ie</a:t>
            </a:r>
            <a:endParaRPr lang="en-GB" u="sng" dirty="0"/>
          </a:p>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Applying online is cheaper </a:t>
            </a:r>
            <a:r>
              <a:rPr lang="en-GB" b="1" dirty="0"/>
              <a:t>and</a:t>
            </a:r>
            <a:r>
              <a:rPr lang="en-GB" dirty="0"/>
              <a:t> it prevents many of the errors commonly associated with completing a paper application form.</a:t>
            </a:r>
          </a:p>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Apply online before the 20</a:t>
            </a:r>
            <a:r>
              <a:rPr lang="en-GB" baseline="30000" dirty="0"/>
              <a:t>th</a:t>
            </a:r>
            <a:r>
              <a:rPr lang="en-GB" dirty="0"/>
              <a:t> Jan for €30. </a:t>
            </a:r>
          </a:p>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Between the 21</a:t>
            </a:r>
            <a:r>
              <a:rPr lang="en-GB" baseline="30000" dirty="0"/>
              <a:t>st</a:t>
            </a:r>
            <a:r>
              <a:rPr lang="en-GB" dirty="0"/>
              <a:t> Jan and Feb 1</a:t>
            </a:r>
            <a:r>
              <a:rPr lang="en-GB" baseline="30000" dirty="0"/>
              <a:t>st</a:t>
            </a:r>
            <a:r>
              <a:rPr lang="en-GB" dirty="0"/>
              <a:t> the fee is €45</a:t>
            </a:r>
          </a:p>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b="1" dirty="0"/>
              <a:t>DO NOT WAIT FOR THE DEADLINE TO APPLY....APPLY AS SOON AS YOU CAN!</a:t>
            </a:r>
          </a:p>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a:p>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Guidance Counsellor</a:t>
            </a:r>
          </a:p>
        </p:txBody>
      </p:sp>
      <p:sp>
        <p:nvSpPr>
          <p:cNvPr id="3" name="Content Placeholder 2"/>
          <p:cNvSpPr>
            <a:spLocks noGrp="1"/>
          </p:cNvSpPr>
          <p:nvPr>
            <p:ph sz="quarter" idx="1"/>
          </p:nvPr>
        </p:nvSpPr>
        <p:spPr/>
        <p:txBody>
          <a:bodyPr>
            <a:normAutofit/>
          </a:bodyPr>
          <a:lstStyle/>
          <a:p>
            <a:r>
              <a:rPr lang="en-IE" dirty="0"/>
              <a:t>Dual role - Guidance and Counselling</a:t>
            </a:r>
          </a:p>
          <a:p>
            <a:r>
              <a:rPr lang="en-IE" dirty="0"/>
              <a:t>Guidance - To assist students in their educational and career choices e.g subject choice, progression after school</a:t>
            </a:r>
          </a:p>
          <a:p>
            <a:r>
              <a:rPr lang="en-IE" dirty="0"/>
              <a:t>Counselling – a support service for students who are experiencing difficulties in their lives</a:t>
            </a:r>
          </a:p>
          <a:p>
            <a:r>
              <a:rPr lang="en-IE" dirty="0"/>
              <a:t>Liaising with parents, staff, school management, outside agencies and businesses. </a:t>
            </a:r>
          </a:p>
          <a:p>
            <a:endParaRPr lang="en-I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683568" y="620688"/>
            <a:ext cx="7772400" cy="1143000"/>
          </a:xfrm>
          <a:ln/>
        </p:spPr>
        <p:txBody>
          <a:bodyPr lIns="90000" tIns="46800" rIns="90000" bIns="46800">
            <a:normAutofit/>
          </a:bodyPr>
          <a:lstStyle/>
          <a:p>
            <a:pP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Two Applications on One Form</a:t>
            </a:r>
          </a:p>
        </p:txBody>
      </p:sp>
      <p:sp>
        <p:nvSpPr>
          <p:cNvPr id="12290" name="Rectangle 2"/>
          <p:cNvSpPr>
            <a:spLocks noGrp="1" noChangeArrowheads="1"/>
          </p:cNvSpPr>
          <p:nvPr>
            <p:ph sz="quarter" idx="1"/>
          </p:nvPr>
        </p:nvSpPr>
        <p:spPr>
          <a:xfrm>
            <a:off x="683568" y="2060848"/>
            <a:ext cx="8001000" cy="3657600"/>
          </a:xfrm>
          <a:ln/>
        </p:spPr>
        <p:txBody>
          <a:bodyPr lIns="90000" tIns="46800" rIns="90000" bIns="46800">
            <a:normAutofit/>
          </a:bodyPr>
          <a:lstStyle/>
          <a:p>
            <a:pPr>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There are two course choice lists and applicants may make up to ten course choices on each list.</a:t>
            </a:r>
          </a:p>
          <a:p>
            <a:pPr>
              <a:lnSpc>
                <a:spcPct val="90000"/>
              </a:lnSpc>
              <a:buFont typeface="Times New Roman"/>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a:p>
          <a:p>
            <a:pPr>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10 choices may be made on the Level 8 list</a:t>
            </a:r>
          </a:p>
          <a:p>
            <a:pPr>
              <a:lnSpc>
                <a:spcPct val="90000"/>
              </a:lnSpc>
              <a:buFont typeface="Times New Roman"/>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a:p>
          <a:p>
            <a:pPr>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10 choices may be made on the Level 7/6 list</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685800" y="1295400"/>
            <a:ext cx="7772400" cy="1143000"/>
          </a:xfrm>
          <a:ln/>
        </p:spPr>
        <p:txBody>
          <a:bodyPr lIns="90000" tIns="46800" rIns="90000" bIns="46800">
            <a:normAutofit/>
          </a:bodyPr>
          <a:lstStyle/>
          <a:p>
            <a:pP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Two Applications on One Form</a:t>
            </a:r>
          </a:p>
        </p:txBody>
      </p:sp>
      <p:sp>
        <p:nvSpPr>
          <p:cNvPr id="14338" name="Rectangle 2"/>
          <p:cNvSpPr>
            <a:spLocks noGrp="1" noChangeArrowheads="1"/>
          </p:cNvSpPr>
          <p:nvPr>
            <p:ph sz="quarter" idx="1"/>
          </p:nvPr>
        </p:nvSpPr>
        <p:spPr>
          <a:xfrm>
            <a:off x="685800" y="2362200"/>
            <a:ext cx="7772400" cy="4114800"/>
          </a:xfrm>
          <a:ln/>
        </p:spPr>
        <p:txBody>
          <a:bodyPr lIns="90000" tIns="46800" rIns="90000" bIns="46800"/>
          <a:lstStyle/>
          <a:p>
            <a:pPr>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t>It is possible to receive an offer on both lists</a:t>
            </a:r>
          </a:p>
          <a:p>
            <a:pPr>
              <a:lnSpc>
                <a:spcPct val="90000"/>
              </a:lnSpc>
              <a:buFont typeface="Times New Roman"/>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p>
          <a:p>
            <a:pPr>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t>You may then decide to accept </a:t>
            </a:r>
            <a:r>
              <a:rPr lang="en-GB" b="1"/>
              <a:t>either</a:t>
            </a:r>
            <a:r>
              <a:rPr lang="en-GB"/>
              <a:t> </a:t>
            </a:r>
            <a:br>
              <a:rPr lang="en-GB"/>
            </a:br>
            <a:r>
              <a:rPr lang="en-GB"/>
              <a:t>your Level 7/6  </a:t>
            </a:r>
            <a:r>
              <a:rPr lang="en-GB" b="1"/>
              <a:t>or</a:t>
            </a:r>
            <a:r>
              <a:rPr lang="en-GB"/>
              <a:t>  your Level 8 offer.</a:t>
            </a:r>
          </a:p>
          <a:p>
            <a:pPr>
              <a:lnSpc>
                <a:spcPct val="90000"/>
              </a:lnSpc>
              <a:buFont typeface="Times New Roman"/>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p>
          <a:p>
            <a:pPr>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t>Alternatively, you might not wish to accept either offer.</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762000" y="1524000"/>
            <a:ext cx="7772400" cy="1143000"/>
          </a:xfrm>
          <a:ln/>
        </p:spPr>
        <p:txBody>
          <a:bodyPr lIns="90000" tIns="46800" rIns="90000" bIns="46800"/>
          <a:lstStyle/>
          <a:p>
            <a:pP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Order of Preference</a:t>
            </a:r>
          </a:p>
        </p:txBody>
      </p:sp>
      <p:sp>
        <p:nvSpPr>
          <p:cNvPr id="15362" name="Rectangle 2"/>
          <p:cNvSpPr>
            <a:spLocks noGrp="1" noChangeArrowheads="1"/>
          </p:cNvSpPr>
          <p:nvPr>
            <p:ph sz="quarter" idx="1"/>
          </p:nvPr>
        </p:nvSpPr>
        <p:spPr>
          <a:xfrm>
            <a:off x="685800" y="2667000"/>
            <a:ext cx="8077200" cy="3657600"/>
          </a:xfrm>
          <a:ln/>
        </p:spPr>
        <p:txBody>
          <a:bodyPr lIns="90000" tIns="46800" rIns="90000" bIns="46800"/>
          <a:lstStyle/>
          <a:p>
            <a:pPr>
              <a:lnSpc>
                <a:spcPct val="90000"/>
              </a:lnSpc>
              <a:buFont typeface="Times New Roman"/>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a:p>
          <a:p>
            <a:pPr>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b="1" u="sng" dirty="0"/>
              <a:t>Place course choices in genuine order of preference!</a:t>
            </a:r>
          </a:p>
          <a:p>
            <a:pPr>
              <a:lnSpc>
                <a:spcPct val="90000"/>
              </a:lnSpc>
              <a:buFont typeface="Times New Roman"/>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a:p>
          <a:p>
            <a:pPr>
              <a:lnSpc>
                <a:spcPct val="9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685800" y="1336675"/>
            <a:ext cx="7772400" cy="1368425"/>
          </a:xfrm>
          <a:ln/>
        </p:spPr>
        <p:txBody>
          <a:bodyPr lIns="90000" tIns="46800" rIns="90000" bIns="46800"/>
          <a:lstStyle/>
          <a:p>
            <a:pP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Your Application Number</a:t>
            </a:r>
            <a:br>
              <a:rPr lang="en-GB"/>
            </a:br>
            <a:endParaRPr lang="en-GB"/>
          </a:p>
        </p:txBody>
      </p:sp>
      <p:sp>
        <p:nvSpPr>
          <p:cNvPr id="19458" name="Rectangle 2"/>
          <p:cNvSpPr>
            <a:spLocks noGrp="1" noChangeArrowheads="1"/>
          </p:cNvSpPr>
          <p:nvPr>
            <p:ph sz="quarter" idx="1"/>
          </p:nvPr>
        </p:nvSpPr>
        <p:spPr>
          <a:xfrm>
            <a:off x="685800" y="2214563"/>
            <a:ext cx="8207375" cy="4110037"/>
          </a:xfrm>
          <a:ln/>
        </p:spPr>
        <p:txBody>
          <a:bodyPr lIns="90000" tIns="46800" rIns="90000" bIns="46800"/>
          <a:lstStyle/>
          <a:p>
            <a:pPr>
              <a:lnSpc>
                <a:spcPct val="95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a:t>If you apply online your </a:t>
            </a:r>
            <a:r>
              <a:rPr lang="en-GB" sz="2400" b="1"/>
              <a:t>application number</a:t>
            </a:r>
            <a:r>
              <a:rPr lang="en-GB" sz="2400"/>
              <a:t> will appear on your </a:t>
            </a:r>
            <a:r>
              <a:rPr lang="en-GB" sz="2400" i="1"/>
              <a:t>Receipt of Online Application</a:t>
            </a:r>
            <a:r>
              <a:rPr lang="en-GB" sz="2400"/>
              <a:t>.</a:t>
            </a:r>
          </a:p>
          <a:p>
            <a:pPr lvl="1">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a:t>This number is private and it will be used in every correspondence between you and the CAO for the                rest of the year.</a:t>
            </a:r>
          </a:p>
          <a:p>
            <a:pPr lvl="1">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a:t>If you apply online you may change your course choices </a:t>
            </a:r>
            <a:r>
              <a:rPr lang="en-GB" sz="2400" b="1"/>
              <a:t>free of charge</a:t>
            </a:r>
            <a:r>
              <a:rPr lang="en-GB" sz="2400"/>
              <a:t> until January 31</a:t>
            </a:r>
            <a:r>
              <a:rPr lang="en-GB" sz="2400" baseline="33000"/>
              <a:t>st</a:t>
            </a:r>
            <a:r>
              <a:rPr lang="en-GB" sz="2400"/>
              <a:t>.</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611560" y="476672"/>
            <a:ext cx="7772400" cy="1143000"/>
          </a:xfrm>
          <a:ln/>
        </p:spPr>
        <p:txBody>
          <a:bodyPr lIns="90000" tIns="46800" rIns="90000" bIns="46800"/>
          <a:lstStyle/>
          <a:p>
            <a:pP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Statement of Course Choices</a:t>
            </a:r>
          </a:p>
        </p:txBody>
      </p:sp>
      <p:sp>
        <p:nvSpPr>
          <p:cNvPr id="21506" name="Rectangle 2"/>
          <p:cNvSpPr>
            <a:spLocks noGrp="1" noChangeArrowheads="1"/>
          </p:cNvSpPr>
          <p:nvPr>
            <p:ph sz="quarter" idx="1"/>
          </p:nvPr>
        </p:nvSpPr>
        <p:spPr>
          <a:xfrm>
            <a:off x="539552" y="1484784"/>
            <a:ext cx="8001000" cy="4343400"/>
          </a:xfrm>
          <a:ln/>
        </p:spPr>
        <p:txBody>
          <a:bodyPr lIns="90000" tIns="46800" rIns="90000" bIns="46800">
            <a:normAutofit/>
          </a:bodyPr>
          <a:lstStyle/>
          <a:p>
            <a:pPr marL="601663" indent="-601663">
              <a:lnSpc>
                <a:spcPct val="95000"/>
              </a:lnSpc>
              <a:buFont typeface="Times New Roman"/>
              <a:buNone/>
              <a:tabLst>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en-GB" sz="2800" dirty="0"/>
              <a:t>The Statement is important for two reasons:</a:t>
            </a:r>
          </a:p>
          <a:p>
            <a:pPr marL="601663" indent="-601663">
              <a:lnSpc>
                <a:spcPct val="95000"/>
              </a:lnSpc>
              <a:buFont typeface="Times New Roman"/>
              <a:buNone/>
              <a:tabLst>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en-GB" sz="2800" dirty="0"/>
              <a:t>1. 	</a:t>
            </a:r>
            <a:r>
              <a:rPr lang="en-GB" sz="2400" dirty="0"/>
              <a:t>The Statement of Course Choices includes notification of 	your CAO application number.</a:t>
            </a:r>
          </a:p>
          <a:p>
            <a:pPr marL="601663" indent="-601663">
              <a:lnSpc>
                <a:spcPct val="95000"/>
              </a:lnSpc>
              <a:buFont typeface="Times New Roman"/>
              <a:buNone/>
              <a:tabLst>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en-GB" sz="2400" dirty="0"/>
              <a:t>2.	The Statement of Course Choices lists the courses that you have applied for.</a:t>
            </a:r>
            <a:br>
              <a:rPr lang="en-GB" sz="2400" dirty="0"/>
            </a:br>
            <a:br>
              <a:rPr lang="en-GB" sz="2400" dirty="0"/>
            </a:br>
            <a:r>
              <a:rPr lang="en-GB" sz="2400" dirty="0"/>
              <a:t>If you have made any mistake or omission in </a:t>
            </a:r>
            <a:br>
              <a:rPr lang="en-GB" sz="2400" dirty="0"/>
            </a:br>
            <a:r>
              <a:rPr lang="en-GB" sz="2400" dirty="0"/>
              <a:t>your course choices then now is the time to </a:t>
            </a:r>
            <a:br>
              <a:rPr lang="en-GB" sz="2400" dirty="0"/>
            </a:br>
            <a:r>
              <a:rPr lang="en-GB" sz="2400" dirty="0"/>
              <a:t>rectify your error. </a:t>
            </a:r>
            <a:br>
              <a:rPr lang="en-GB" sz="2400" dirty="0"/>
            </a:br>
            <a:endParaRPr lang="en-GB" sz="2400" dirty="0"/>
          </a:p>
          <a:p>
            <a:pPr marL="982663" lvl="1" indent="-525463">
              <a:lnSpc>
                <a:spcPct val="100000"/>
              </a:lnSpc>
              <a:buFont typeface="Times New Roman"/>
              <a:buNone/>
              <a:tabLst>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en-GB" sz="2400" b="1" dirty="0"/>
              <a:t>  Pay particular attention to restricted courses.</a:t>
            </a:r>
            <a:r>
              <a:rPr lang="en-GB" sz="2400" dirty="0"/>
              <a:t>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685800" y="1447800"/>
            <a:ext cx="7772400" cy="1143000"/>
          </a:xfrm>
          <a:ln/>
        </p:spPr>
        <p:txBody>
          <a:bodyPr lIns="90000" tIns="46800" rIns="90000" bIns="46800"/>
          <a:lstStyle/>
          <a:p>
            <a:pP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Communicating With CAO</a:t>
            </a:r>
          </a:p>
        </p:txBody>
      </p:sp>
      <p:sp>
        <p:nvSpPr>
          <p:cNvPr id="22530" name="Rectangle 2"/>
          <p:cNvSpPr>
            <a:spLocks noGrp="1" noChangeArrowheads="1"/>
          </p:cNvSpPr>
          <p:nvPr>
            <p:ph sz="quarter" idx="1"/>
          </p:nvPr>
        </p:nvSpPr>
        <p:spPr>
          <a:xfrm>
            <a:off x="685800" y="2667000"/>
            <a:ext cx="7772400" cy="3735388"/>
          </a:xfrm>
          <a:ln/>
        </p:spPr>
        <p:txBody>
          <a:bodyPr lIns="90000" tIns="46800" rIns="90000" bIns="46800">
            <a:normAutofit/>
          </a:bodyPr>
          <a:lstStyle/>
          <a:p>
            <a:pPr>
              <a:lnSpc>
                <a:spcPct val="95000"/>
              </a:lnSpc>
              <a:spcBef>
                <a:spcPts val="7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a:t>The easiest and most efficient way to communicate with CAO is by using the </a:t>
            </a:r>
            <a:r>
              <a:rPr lang="en-GB" sz="2800" b="1"/>
              <a:t>'Contact Us'</a:t>
            </a:r>
            <a:r>
              <a:rPr lang="en-GB" sz="2800"/>
              <a:t> facility on the CAO website.</a:t>
            </a:r>
          </a:p>
          <a:p>
            <a:pPr>
              <a:lnSpc>
                <a:spcPct val="100000"/>
              </a:lnSpc>
              <a:spcBef>
                <a:spcPts val="7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a:t>Always quote your CAO application number in any communication with CAO.</a:t>
            </a:r>
          </a:p>
          <a:p>
            <a:pPr>
              <a:lnSpc>
                <a:spcPct val="100000"/>
              </a:lnSpc>
              <a:spcBef>
                <a:spcPts val="7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a:t>If you post something to CAO, always obtain a certificate of posting at the post office. This is a free service and it offers you peace of mind.</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755576" y="548680"/>
            <a:ext cx="7848600" cy="838200"/>
          </a:xfrm>
          <a:ln/>
        </p:spPr>
        <p:txBody>
          <a:bodyPr lIns="90000" tIns="46800" rIns="90000" bIns="46800">
            <a:normAutofit/>
          </a:bodyPr>
          <a:lstStyle/>
          <a:p>
            <a:pP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Statement of Application Record.</a:t>
            </a:r>
          </a:p>
        </p:txBody>
      </p:sp>
      <p:sp>
        <p:nvSpPr>
          <p:cNvPr id="23554" name="Rectangle 2"/>
          <p:cNvSpPr>
            <a:spLocks noGrp="1" noChangeArrowheads="1"/>
          </p:cNvSpPr>
          <p:nvPr>
            <p:ph sz="quarter" idx="1"/>
          </p:nvPr>
        </p:nvSpPr>
        <p:spPr>
          <a:xfrm>
            <a:off x="467544" y="1484784"/>
            <a:ext cx="8382000" cy="4340225"/>
          </a:xfrm>
          <a:ln/>
        </p:spPr>
        <p:txBody>
          <a:bodyPr lIns="90000" tIns="46800" rIns="90000" bIns="46800"/>
          <a:lstStyle/>
          <a:p>
            <a:pPr lvl="1">
              <a:lnSpc>
                <a:spcPct val="90000"/>
              </a:lnSpc>
              <a:spcBef>
                <a:spcPts val="750"/>
              </a:spcBef>
              <a:buSzPct val="100000"/>
              <a:buFont typeface="Lucida Sans Unicode" pitchFamily="34"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en-GB" sz="3000" dirty="0"/>
              <a:t>Check the following carefully, if there is any error or omission, amend the Statement and return it to CAO.</a:t>
            </a:r>
          </a:p>
          <a:p>
            <a:pPr lvl="1">
              <a:lnSpc>
                <a:spcPct val="90000"/>
              </a:lnSpc>
              <a:buSzPct val="100000"/>
              <a:buFont typeface="Lucida Sans Unicode" pitchFamily="34"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en-GB" sz="1300" dirty="0"/>
          </a:p>
          <a:p>
            <a:pPr lvl="1">
              <a:lnSpc>
                <a:spcPct val="90000"/>
              </a:lnSpc>
              <a:buSzPct val="100000"/>
              <a:buFont typeface="Lucida Sans Unicode" pitchFamily="34"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en-GB" dirty="0"/>
              <a:t>Are all the courses shown and in the correct order?</a:t>
            </a:r>
          </a:p>
          <a:p>
            <a:pPr lvl="1">
              <a:lnSpc>
                <a:spcPct val="90000"/>
              </a:lnSpc>
              <a:buSzPct val="100000"/>
              <a:buFont typeface="Lucida Sans Unicode" pitchFamily="34"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en-GB" dirty="0"/>
              <a:t>Are all the codes correct?</a:t>
            </a:r>
          </a:p>
          <a:p>
            <a:pPr lvl="1">
              <a:lnSpc>
                <a:spcPct val="90000"/>
              </a:lnSpc>
              <a:buSzPct val="100000"/>
              <a:buFont typeface="Lucida Sans Unicode" pitchFamily="34"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en-GB" dirty="0"/>
              <a:t>Are the exam numbers correct?</a:t>
            </a:r>
          </a:p>
          <a:p>
            <a:pPr lvl="1">
              <a:lnSpc>
                <a:spcPct val="90000"/>
              </a:lnSpc>
              <a:buSzPct val="100000"/>
              <a:buFont typeface="Lucida Sans Unicode" pitchFamily="34"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en-GB" dirty="0"/>
              <a:t>Are all exams mentioned?</a:t>
            </a:r>
          </a:p>
          <a:p>
            <a:pPr lvl="1">
              <a:lnSpc>
                <a:spcPct val="90000"/>
              </a:lnSpc>
              <a:buSzPct val="100000"/>
              <a:buFont typeface="Lucida Sans Unicode" pitchFamily="34"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en-GB" dirty="0"/>
              <a:t>If you do not receive a Statement by 1</a:t>
            </a:r>
            <a:r>
              <a:rPr lang="en-GB" baseline="33000" dirty="0"/>
              <a:t>st</a:t>
            </a:r>
            <a:r>
              <a:rPr lang="en-GB" dirty="0"/>
              <a:t> June contact CAO immediately.</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685800" y="1371600"/>
            <a:ext cx="7772400" cy="1143000"/>
          </a:xfrm>
          <a:ln/>
        </p:spPr>
        <p:txBody>
          <a:bodyPr lIns="90000" tIns="46800" rIns="90000" bIns="46800">
            <a:normAutofit/>
          </a:bodyPr>
          <a:lstStyle/>
          <a:p>
            <a:pP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Change of Mind</a:t>
            </a:r>
          </a:p>
        </p:txBody>
      </p:sp>
      <p:sp>
        <p:nvSpPr>
          <p:cNvPr id="24578" name="Rectangle 2"/>
          <p:cNvSpPr>
            <a:spLocks noGrp="1" noChangeArrowheads="1"/>
          </p:cNvSpPr>
          <p:nvPr>
            <p:ph sz="quarter" idx="1"/>
          </p:nvPr>
        </p:nvSpPr>
        <p:spPr>
          <a:xfrm>
            <a:off x="228600" y="2438400"/>
            <a:ext cx="8458200" cy="4114800"/>
          </a:xfrm>
          <a:ln/>
        </p:spPr>
        <p:txBody>
          <a:bodyPr lIns="90000" tIns="46800" rIns="90000" bIns="46800">
            <a:normAutofit/>
          </a:bodyPr>
          <a:lstStyle/>
          <a:p>
            <a:pPr lvl="1">
              <a:lnSpc>
                <a:spcPct val="95000"/>
              </a:lnSpc>
              <a:buFont typeface="Lucida Sans Unicode" pitchFamily="34"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en-GB" dirty="0"/>
              <a:t>Included with the Statement of Application Record will be a Change of Mind form. </a:t>
            </a:r>
            <a:br>
              <a:rPr lang="en-GB" dirty="0"/>
            </a:br>
            <a:r>
              <a:rPr lang="en-GB" dirty="0"/>
              <a:t>You may use this to change the order of your course choices and/or to introduce new courses, subject to the restrictions detailed in the Handbook. </a:t>
            </a:r>
          </a:p>
          <a:p>
            <a:pPr lvl="1">
              <a:lnSpc>
                <a:spcPct val="95000"/>
              </a:lnSpc>
              <a:buFont typeface="Lucida Sans Unicode" pitchFamily="34"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en-GB" dirty="0"/>
              <a:t>Free to change courses up until Jan 31</a:t>
            </a:r>
            <a:r>
              <a:rPr lang="en-GB" baseline="30000" dirty="0"/>
              <a:t>st</a:t>
            </a:r>
            <a:endParaRPr lang="en-GB" dirty="0"/>
          </a:p>
          <a:p>
            <a:pPr lvl="1">
              <a:lnSpc>
                <a:spcPct val="95000"/>
              </a:lnSpc>
              <a:buFont typeface="Lucida Sans Unicode" pitchFamily="34"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en-GB" dirty="0"/>
              <a:t>€10 fee Feb 5</a:t>
            </a:r>
            <a:r>
              <a:rPr lang="en-GB" baseline="30000" dirty="0"/>
              <a:t>th</a:t>
            </a:r>
            <a:r>
              <a:rPr lang="en-GB" dirty="0"/>
              <a:t> to March 1</a:t>
            </a:r>
            <a:r>
              <a:rPr lang="en-GB" baseline="30000" dirty="0"/>
              <a:t>st</a:t>
            </a:r>
            <a:endParaRPr lang="en-GB" dirty="0"/>
          </a:p>
          <a:p>
            <a:pPr lvl="1">
              <a:lnSpc>
                <a:spcPct val="95000"/>
              </a:lnSpc>
              <a:buFont typeface="Lucida Sans Unicode" pitchFamily="34"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en-GB" dirty="0"/>
              <a:t>Change of mind available again after May 1</a:t>
            </a:r>
            <a:r>
              <a:rPr lang="en-GB" baseline="30000" dirty="0"/>
              <a:t>st</a:t>
            </a:r>
            <a:r>
              <a:rPr lang="en-GB" dirty="0"/>
              <a:t> but limited in course choice</a:t>
            </a:r>
            <a:br>
              <a:rPr lang="en-GB" dirty="0"/>
            </a:br>
            <a:endParaRPr lang="en-GB" dirty="0"/>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683568" y="692696"/>
            <a:ext cx="7772400" cy="1143000"/>
          </a:xfrm>
          <a:ln/>
        </p:spPr>
        <p:txBody>
          <a:bodyPr lIns="90000" tIns="46800" rIns="90000" bIns="46800"/>
          <a:lstStyle/>
          <a:p>
            <a:pP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The Offer Process</a:t>
            </a:r>
          </a:p>
        </p:txBody>
      </p:sp>
      <p:sp>
        <p:nvSpPr>
          <p:cNvPr id="25602" name="Rectangle 2"/>
          <p:cNvSpPr>
            <a:spLocks noGrp="1" noChangeArrowheads="1"/>
          </p:cNvSpPr>
          <p:nvPr>
            <p:ph sz="quarter" idx="1"/>
          </p:nvPr>
        </p:nvSpPr>
        <p:spPr>
          <a:xfrm>
            <a:off x="755576" y="2204864"/>
            <a:ext cx="7772400" cy="3506788"/>
          </a:xfrm>
          <a:ln/>
        </p:spPr>
        <p:txBody>
          <a:bodyPr vert="horz" lIns="90000" tIns="46800" rIns="90000" bIns="46800" anchor="t">
            <a:normAutofit/>
          </a:bodyPr>
          <a:lstStyle/>
          <a:p>
            <a:pPr>
              <a:lnSpc>
                <a:spcPct val="95000"/>
              </a:lnSpc>
              <a:spcBef>
                <a:spcPts val="7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t>Leaving Cert results become available on a Wednesday – CAO 1st round offers on Friday</a:t>
            </a:r>
          </a:p>
          <a:p>
            <a:pPr>
              <a:lnSpc>
                <a:spcPct val="90000"/>
              </a:lnSpc>
              <a:spcBef>
                <a:spcPts val="7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t>If you have not yet become entitled to an offer you will be sent a Statement of Application Record which you should check carefully as important information may be incorrect or missing.</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539552" y="404664"/>
            <a:ext cx="7772400" cy="1143000"/>
          </a:xfrm>
          <a:ln/>
        </p:spPr>
        <p:txBody>
          <a:bodyPr lIns="90000" tIns="46800" rIns="90000" bIns="46800"/>
          <a:lstStyle/>
          <a:p>
            <a:pP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The Offer Process</a:t>
            </a:r>
          </a:p>
        </p:txBody>
      </p:sp>
      <p:sp>
        <p:nvSpPr>
          <p:cNvPr id="26626" name="Rectangle 2"/>
          <p:cNvSpPr>
            <a:spLocks noGrp="1" noChangeArrowheads="1"/>
          </p:cNvSpPr>
          <p:nvPr>
            <p:ph sz="quarter" idx="1"/>
          </p:nvPr>
        </p:nvSpPr>
        <p:spPr>
          <a:xfrm>
            <a:off x="611560" y="1556792"/>
            <a:ext cx="7772400" cy="4114800"/>
          </a:xfrm>
          <a:ln/>
        </p:spPr>
        <p:txBody>
          <a:bodyPr lIns="90000" tIns="46800" rIns="90000" bIns="46800">
            <a:normAutofit/>
          </a:bodyPr>
          <a:lstStyle/>
          <a:p>
            <a:pPr>
              <a:lnSpc>
                <a:spcPct val="95000"/>
              </a:lnSpc>
              <a:spcBef>
                <a:spcPts val="7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t>If you are entitled to an offer, you will be sent an offer notice. You should check that all of the details on the offer notice are correct and that there are no omissions.</a:t>
            </a:r>
          </a:p>
          <a:p>
            <a:pPr>
              <a:lnSpc>
                <a:spcPct val="100000"/>
              </a:lnSpc>
              <a:spcBef>
                <a:spcPts val="7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t>Offers will also be available on the CAO website.</a:t>
            </a:r>
          </a:p>
          <a:p>
            <a:pPr>
              <a:lnSpc>
                <a:spcPct val="100000"/>
              </a:lnSpc>
              <a:spcBef>
                <a:spcPts val="7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t>You may check for and accept offers on the website. In fact, most applicants now record acceptances online.</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91440" anchor="b" anchorCtr="0">
            <a:normAutofit/>
          </a:bodyPr>
          <a:lstStyle/>
          <a:p>
            <a:r>
              <a:rPr lang="en-IE" dirty="0"/>
              <a:t>Leaving Cert 2021/2022</a:t>
            </a:r>
          </a:p>
        </p:txBody>
      </p:sp>
      <p:sp>
        <p:nvSpPr>
          <p:cNvPr id="3" name="Content Placeholder 2"/>
          <p:cNvSpPr>
            <a:spLocks noGrp="1"/>
          </p:cNvSpPr>
          <p:nvPr>
            <p:ph sz="quarter" idx="1"/>
          </p:nvPr>
        </p:nvSpPr>
        <p:spPr>
          <a:xfrm>
            <a:off x="467544" y="1412776"/>
            <a:ext cx="8229600" cy="4752528"/>
          </a:xfrm>
        </p:spPr>
        <p:txBody>
          <a:bodyPr>
            <a:normAutofit fontScale="92500"/>
          </a:bodyPr>
          <a:lstStyle/>
          <a:p>
            <a:r>
              <a:rPr lang="en-IE" dirty="0"/>
              <a:t>There are many options and opportunities available to students after school.</a:t>
            </a:r>
          </a:p>
          <a:p>
            <a:r>
              <a:rPr lang="en-IE" dirty="0"/>
              <a:t>Take time to understand the different options and application procedures. </a:t>
            </a:r>
          </a:p>
          <a:p>
            <a:r>
              <a:rPr lang="en-IE" dirty="0"/>
              <a:t>It is very important that you understand how to apply for the course you are interested in.</a:t>
            </a:r>
          </a:p>
          <a:p>
            <a:r>
              <a:rPr lang="en-IE" dirty="0"/>
              <a:t>Sometimes the mistake is made that CAO is used to apply for all third level courses and </a:t>
            </a:r>
            <a:r>
              <a:rPr lang="en-IE" b="1" u="sng" dirty="0"/>
              <a:t>this is not the case.</a:t>
            </a:r>
          </a:p>
          <a:p>
            <a:r>
              <a:rPr lang="en-IE" b="1" u="sng" dirty="0"/>
              <a:t>LCA students are not eligible to apply for CAO courses</a:t>
            </a:r>
          </a:p>
          <a:p>
            <a:r>
              <a:rPr lang="en-IE" dirty="0"/>
              <a:t>LCA students can apply for all other options e.g. PLC, apprenticeship, </a:t>
            </a:r>
          </a:p>
          <a:p>
            <a:r>
              <a:rPr lang="en-IE" dirty="0"/>
              <a:t>Check college websites to find out how to apply</a:t>
            </a:r>
          </a:p>
          <a:p>
            <a:endParaRPr lang="en-IE" b="1" u="sng"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755576" y="260648"/>
            <a:ext cx="7772400" cy="1143000"/>
          </a:xfrm>
          <a:ln/>
        </p:spPr>
        <p:txBody>
          <a:bodyPr lIns="90000" tIns="46800" rIns="90000" bIns="46800"/>
          <a:lstStyle/>
          <a:p>
            <a:pP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The Offer Process</a:t>
            </a:r>
          </a:p>
        </p:txBody>
      </p:sp>
      <p:sp>
        <p:nvSpPr>
          <p:cNvPr id="27650" name="Rectangle 2"/>
          <p:cNvSpPr>
            <a:spLocks noGrp="1" noChangeArrowheads="1"/>
          </p:cNvSpPr>
          <p:nvPr>
            <p:ph sz="quarter" idx="1"/>
          </p:nvPr>
        </p:nvSpPr>
        <p:spPr>
          <a:xfrm>
            <a:off x="755576" y="1412776"/>
            <a:ext cx="7772400" cy="4400550"/>
          </a:xfrm>
          <a:ln/>
        </p:spPr>
        <p:txBody>
          <a:bodyPr lIns="90000" tIns="46800" rIns="90000" bIns="46800"/>
          <a:lstStyle/>
          <a:p>
            <a:pPr>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t>Your offer notice may contain an offer</a:t>
            </a:r>
          </a:p>
          <a:p>
            <a:pPr lvl="1">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for a Level 8 course</a:t>
            </a:r>
          </a:p>
          <a:p>
            <a:pPr lvl="1">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or a Level 7/6 course </a:t>
            </a:r>
          </a:p>
          <a:p>
            <a:pPr lvl="1">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or both</a:t>
            </a:r>
          </a:p>
          <a:p>
            <a:pPr>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t>If you receive two offers at the same time you may only accept one of them.</a:t>
            </a:r>
          </a:p>
          <a:p>
            <a:pPr>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t>If you wish to accept an offer of a place you must carry out the instructions on the offer notice before 5.15pm on the closing date for acceptance printed on the offer notice.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539552" y="764704"/>
            <a:ext cx="7772400" cy="1143000"/>
          </a:xfrm>
          <a:ln/>
        </p:spPr>
        <p:txBody>
          <a:bodyPr lIns="90000" tIns="46800" rIns="90000" bIns="46800"/>
          <a:lstStyle/>
          <a:p>
            <a:pP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The Offer Process</a:t>
            </a:r>
          </a:p>
        </p:txBody>
      </p:sp>
      <p:sp>
        <p:nvSpPr>
          <p:cNvPr id="28674" name="Rectangle 2"/>
          <p:cNvSpPr>
            <a:spLocks noGrp="1" noChangeArrowheads="1"/>
          </p:cNvSpPr>
          <p:nvPr>
            <p:ph sz="quarter" idx="1"/>
          </p:nvPr>
        </p:nvSpPr>
        <p:spPr>
          <a:xfrm>
            <a:off x="683568" y="2060848"/>
            <a:ext cx="7740650" cy="3657600"/>
          </a:xfrm>
          <a:ln/>
        </p:spPr>
        <p:txBody>
          <a:bodyPr lIns="90000" tIns="46800" rIns="90000" bIns="46800"/>
          <a:lstStyle/>
          <a:p>
            <a:pPr>
              <a:lnSpc>
                <a:spcPct val="95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There can be no delays at the offer/acceptance stage.</a:t>
            </a:r>
          </a:p>
          <a:p>
            <a:pPr>
              <a:lnSpc>
                <a:spcPct val="95000"/>
              </a:lnSpc>
              <a:buFont typeface="Times New Roman"/>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a:p>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Any offer not accepted by the closing date for receipt of acceptance of offers in CAO will be offered to another applicant in the next round of offers.</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E" dirty="0"/>
              <a:t>Important points to remember...</a:t>
            </a:r>
          </a:p>
        </p:txBody>
      </p:sp>
      <p:sp>
        <p:nvSpPr>
          <p:cNvPr id="5" name="Content Placeholder 4"/>
          <p:cNvSpPr>
            <a:spLocks noGrp="1"/>
          </p:cNvSpPr>
          <p:nvPr>
            <p:ph sz="quarter" idx="1"/>
          </p:nvPr>
        </p:nvSpPr>
        <p:spPr/>
        <p:txBody>
          <a:bodyPr vert="horz" lIns="91440" tIns="45720" rIns="91440" bIns="45720" anchor="t">
            <a:normAutofit/>
          </a:bodyPr>
          <a:lstStyle/>
          <a:p>
            <a:r>
              <a:rPr lang="en-IE" b="1" dirty="0"/>
              <a:t>Always pick courses in order of preference</a:t>
            </a:r>
          </a:p>
          <a:p>
            <a:r>
              <a:rPr lang="en-IE" dirty="0"/>
              <a:t>Fill up all 20 places</a:t>
            </a:r>
          </a:p>
          <a:p>
            <a:r>
              <a:rPr lang="en-IE" dirty="0"/>
              <a:t>If you are confused about anything contact CAO immediately</a:t>
            </a:r>
          </a:p>
          <a:p>
            <a:r>
              <a:rPr lang="en-IE" b="1" dirty="0"/>
              <a:t>If you are exempt from Irish/ 3rd Language requirement you need to communicate that to the college you are applying to if applicable</a:t>
            </a:r>
            <a:endParaRPr lang="en-IE" dirty="0"/>
          </a:p>
          <a:p>
            <a:endParaRPr lang="en-IE" dirty="0"/>
          </a:p>
          <a:p>
            <a:pPr>
              <a:buNone/>
            </a:pPr>
            <a:r>
              <a:rPr lang="en-IE" dirty="0"/>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t>HEAR and DARE</a:t>
            </a:r>
          </a:p>
        </p:txBody>
      </p:sp>
      <p:sp>
        <p:nvSpPr>
          <p:cNvPr id="2" name="Content Placeholder 1"/>
          <p:cNvSpPr>
            <a:spLocks noGrp="1"/>
          </p:cNvSpPr>
          <p:nvPr>
            <p:ph sz="quarter" idx="1"/>
          </p:nvPr>
        </p:nvSpPr>
        <p:spPr/>
        <p:txBody>
          <a:bodyPr/>
          <a:lstStyle/>
          <a:p>
            <a:r>
              <a:rPr lang="en-GB" sz="2800" dirty="0">
                <a:latin typeface="Myriad Pro" pitchFamily="34" charset="0"/>
                <a:ea typeface="ヒラギノ角ゴ Pro W3" charset="-128"/>
              </a:rPr>
              <a:t>Higher Education Access Route</a:t>
            </a:r>
            <a:r>
              <a:rPr lang="en-GB" sz="2800" b="1" dirty="0">
                <a:latin typeface="Myriad Pro" pitchFamily="34" charset="0"/>
                <a:ea typeface="ヒラギノ角ゴ Pro W3" charset="-128"/>
              </a:rPr>
              <a:t> </a:t>
            </a:r>
            <a:r>
              <a:rPr lang="en-GB" sz="2800" dirty="0">
                <a:latin typeface="Myriad Pro" pitchFamily="34" charset="0"/>
                <a:ea typeface="ヒラギノ角ゴ Pro W3" charset="-128"/>
              </a:rPr>
              <a:t>is</a:t>
            </a:r>
            <a:r>
              <a:rPr lang="en-GB" sz="2800" b="1" dirty="0">
                <a:latin typeface="Myriad Pro" pitchFamily="34" charset="0"/>
                <a:ea typeface="ヒラギノ角ゴ Pro W3" charset="-128"/>
              </a:rPr>
              <a:t> </a:t>
            </a:r>
            <a:r>
              <a:rPr lang="en-GB" sz="2800" dirty="0">
                <a:latin typeface="Myriad Pro" pitchFamily="34" charset="0"/>
                <a:ea typeface="ヒラギノ角ゴ Pro W3" charset="-128"/>
              </a:rPr>
              <a:t>an admissions route for school leavers from</a:t>
            </a:r>
            <a:r>
              <a:rPr lang="en-GB" sz="2800" b="1" dirty="0">
                <a:latin typeface="Myriad Pro" pitchFamily="34" charset="0"/>
                <a:ea typeface="ヒラギノ角ゴ Pro W3" charset="-128"/>
              </a:rPr>
              <a:t> </a:t>
            </a:r>
            <a:r>
              <a:rPr lang="en-GB" sz="2800" dirty="0">
                <a:latin typeface="Myriad Pro" pitchFamily="34" charset="0"/>
                <a:ea typeface="ヒラギノ角ゴ Pro W3" charset="-128"/>
              </a:rPr>
              <a:t>socio-economic groups that are under-represented at third level education. </a:t>
            </a:r>
          </a:p>
          <a:p>
            <a:r>
              <a:rPr lang="en-US" sz="2800" dirty="0">
                <a:latin typeface="Myriad Pro" pitchFamily="34" charset="0"/>
                <a:ea typeface="ヒラギノ角ゴ Pro W3" charset="-128"/>
              </a:rPr>
              <a:t>The Disability Access Route to Education (DARE) is a supplementary admissions scheme </a:t>
            </a:r>
            <a:r>
              <a:rPr lang="en-IE" sz="2800" dirty="0">
                <a:latin typeface="Myriad Pro" pitchFamily="34" charset="0"/>
                <a:ea typeface="ヒラギノ角ゴ Pro W3" charset="-128"/>
              </a:rPr>
              <a:t>which offers college places on </a:t>
            </a:r>
            <a:r>
              <a:rPr lang="en-IE" sz="2800" dirty="0">
                <a:solidFill>
                  <a:srgbClr val="FF0000"/>
                </a:solidFill>
                <a:latin typeface="Myriad Pro" pitchFamily="34" charset="0"/>
                <a:ea typeface="ヒラギノ角ゴ Pro W3" charset="-128"/>
              </a:rPr>
              <a:t>reduced points </a:t>
            </a:r>
            <a:r>
              <a:rPr lang="en-IE" sz="2800" dirty="0">
                <a:latin typeface="Myriad Pro" pitchFamily="34" charset="0"/>
                <a:ea typeface="ヒラギノ角ゴ Pro W3" charset="-128"/>
              </a:rPr>
              <a:t>to school leavers with disabilities.</a:t>
            </a:r>
            <a:endParaRPr lang="en-GB" sz="2800" dirty="0">
              <a:latin typeface="Myriad Pro" pitchFamily="34" charset="0"/>
              <a:ea typeface="ヒラギノ角ゴ Pro W3" charset="-128"/>
            </a:endParaRPr>
          </a:p>
          <a:p>
            <a:pPr>
              <a:buNone/>
            </a:pPr>
            <a:endParaRPr lang="en-IE"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262" y="907755"/>
            <a:ext cx="8375875" cy="2446824"/>
          </a:xfrm>
          <a:prstGeom prst="rect">
            <a:avLst/>
          </a:prstGeom>
          <a:noFill/>
        </p:spPr>
        <p:txBody>
          <a:bodyPr wrap="square" rtlCol="0">
            <a:spAutoFit/>
          </a:bodyPr>
          <a:lstStyle/>
          <a:p>
            <a:r>
              <a:rPr lang="en-GB" sz="10500" b="1" dirty="0">
                <a:solidFill>
                  <a:srgbClr val="F7E200"/>
                </a:solidFill>
                <a:latin typeface="Arial" panose="020B0604020202020204" pitchFamily="34" charset="0"/>
                <a:ea typeface="Tahoma" panose="020B0604030504040204" pitchFamily="34" charset="0"/>
                <a:cs typeface="Arial" panose="020B0604020202020204" pitchFamily="34" charset="0"/>
              </a:rPr>
              <a:t>HEAR</a:t>
            </a:r>
            <a:br>
              <a:rPr lang="en-GB" sz="10500" b="1" dirty="0">
                <a:solidFill>
                  <a:srgbClr val="F7E200"/>
                </a:solidFill>
                <a:latin typeface="Arial" panose="020B0604020202020204" pitchFamily="34" charset="0"/>
                <a:ea typeface="Tahoma" panose="020B0604030504040204" pitchFamily="34" charset="0"/>
                <a:cs typeface="Arial" panose="020B0604020202020204" pitchFamily="34" charset="0"/>
              </a:rPr>
            </a:br>
            <a:r>
              <a:rPr lang="en-GB" sz="2100" dirty="0">
                <a:solidFill>
                  <a:schemeClr val="bg1"/>
                </a:solidFill>
                <a:latin typeface="Tahoma" panose="020B0604030504040204" pitchFamily="34" charset="0"/>
                <a:ea typeface="Tahoma" panose="020B0604030504040204" pitchFamily="34" charset="0"/>
                <a:cs typeface="Tahoma" panose="020B0604030504040204" pitchFamily="34" charset="0"/>
              </a:rPr>
              <a:t>Higher Education Access Route</a:t>
            </a:r>
          </a:p>
          <a:p>
            <a:endParaRPr lang="en-GB" sz="2700"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1429" y="5359266"/>
            <a:ext cx="1267206" cy="420713"/>
          </a:xfrm>
          <a:prstGeom prst="rect">
            <a:avLst/>
          </a:prstGeom>
        </p:spPr>
      </p:pic>
      <p:sp>
        <p:nvSpPr>
          <p:cNvPr id="7" name="TextBox 6"/>
          <p:cNvSpPr txBox="1"/>
          <p:nvPr/>
        </p:nvSpPr>
        <p:spPr>
          <a:xfrm>
            <a:off x="5890956" y="4181937"/>
            <a:ext cx="3052746" cy="1131079"/>
          </a:xfrm>
          <a:prstGeom prst="rect">
            <a:avLst/>
          </a:prstGeom>
          <a:noFill/>
        </p:spPr>
        <p:txBody>
          <a:bodyPr wrap="square" rtlCol="0">
            <a:spAutoFit/>
          </a:bodyPr>
          <a:lstStyle/>
          <a:p>
            <a:pPr algn="r"/>
            <a:r>
              <a:rPr lang="en-GB" sz="2700" dirty="0">
                <a:solidFill>
                  <a:schemeClr val="bg1"/>
                </a:solidFill>
              </a:rPr>
              <a:t>School Presentation</a:t>
            </a:r>
            <a:r>
              <a:rPr lang="en-GB" sz="27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2700" b="1" dirty="0">
                <a:solidFill>
                  <a:schemeClr val="bg1"/>
                </a:solidFill>
                <a:latin typeface="Tahoma" panose="020B0604030504040204" pitchFamily="34" charset="0"/>
                <a:ea typeface="Tahoma" panose="020B0604030504040204" pitchFamily="34" charset="0"/>
                <a:cs typeface="Tahoma" panose="020B0604030504040204" pitchFamily="34" charset="0"/>
              </a:rPr>
              <a:t>2021</a:t>
            </a:r>
          </a:p>
          <a:p>
            <a:endParaRPr lang="en-GB" sz="1350" dirty="0"/>
          </a:p>
        </p:txBody>
      </p:sp>
      <p:cxnSp>
        <p:nvCxnSpPr>
          <p:cNvPr id="12" name="Straight Connector 11"/>
          <p:cNvCxnSpPr>
            <a:cxnSpLocks/>
          </p:cNvCxnSpPr>
          <p:nvPr/>
        </p:nvCxnSpPr>
        <p:spPr>
          <a:xfrm flipV="1">
            <a:off x="188262" y="5808393"/>
            <a:ext cx="4383739"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3"/>
          <a:srcRect t="2701"/>
          <a:stretch/>
        </p:blipFill>
        <p:spPr>
          <a:xfrm>
            <a:off x="53675" y="912417"/>
            <a:ext cx="7588915" cy="2996946"/>
          </a:xfrm>
          <a:prstGeom prst="rect">
            <a:avLst/>
          </a:prstGeom>
        </p:spPr>
      </p:pic>
    </p:spTree>
    <p:extLst>
      <p:ext uri="{BB962C8B-B14F-4D97-AF65-F5344CB8AC3E}">
        <p14:creationId xmlns:p14="http://schemas.microsoft.com/office/powerpoint/2010/main" val="1703606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9479" y="3783211"/>
            <a:ext cx="7670109" cy="866904"/>
          </a:xfrm>
          <a:prstGeom prst="rect">
            <a:avLst/>
          </a:prstGeom>
        </p:spPr>
        <p:txBody>
          <a:bodyPr wrap="square">
            <a:spAutoFit/>
          </a:bodyPr>
          <a:lstStyle/>
          <a:p>
            <a:pPr>
              <a:lnSpc>
                <a:spcPct val="150000"/>
              </a:lnSpc>
            </a:pPr>
            <a:r>
              <a:rPr lang="en-IE" dirty="0">
                <a:latin typeface="Tahoma" panose="020B0604030504040204" pitchFamily="34" charset="0"/>
                <a:ea typeface="Tahoma" panose="020B0604030504040204" pitchFamily="34" charset="0"/>
                <a:cs typeface="Tahoma" panose="020B0604030504040204" pitchFamily="34" charset="0"/>
              </a:rPr>
              <a:t>It was set up to ensure that all Leaving Certificate students have a fair and equal opportunity to progress to third level education.</a:t>
            </a:r>
          </a:p>
        </p:txBody>
      </p:sp>
      <p:sp>
        <p:nvSpPr>
          <p:cNvPr id="12" name="Rectangle 11"/>
          <p:cNvSpPr/>
          <p:nvPr/>
        </p:nvSpPr>
        <p:spPr>
          <a:xfrm>
            <a:off x="1019479" y="2207173"/>
            <a:ext cx="7285391" cy="1282402"/>
          </a:xfrm>
          <a:prstGeom prst="rect">
            <a:avLst/>
          </a:prstGeom>
        </p:spPr>
        <p:txBody>
          <a:bodyPr wrap="square">
            <a:spAutoFit/>
          </a:bodyPr>
          <a:lstStyle/>
          <a:p>
            <a:pPr>
              <a:lnSpc>
                <a:spcPct val="150000"/>
              </a:lnSpc>
            </a:pPr>
            <a:r>
              <a:rPr lang="en-GB" dirty="0">
                <a:latin typeface="Tahoma" panose="020B0604030504040204" pitchFamily="34" charset="0"/>
                <a:ea typeface="Tahoma" panose="020B0604030504040204" pitchFamily="34" charset="0"/>
                <a:cs typeface="Tahoma" panose="020B0604030504040204" pitchFamily="34" charset="0"/>
              </a:rPr>
              <a:t>The</a:t>
            </a:r>
            <a:r>
              <a:rPr lang="en-GB" b="1" dirty="0">
                <a:latin typeface="Tahoma" panose="020B0604030504040204" pitchFamily="34" charset="0"/>
                <a:ea typeface="Tahoma" panose="020B0604030504040204" pitchFamily="34" charset="0"/>
                <a:cs typeface="Tahoma" panose="020B0604030504040204" pitchFamily="34" charset="0"/>
              </a:rPr>
              <a:t> </a:t>
            </a:r>
            <a:r>
              <a:rPr lang="en-GB"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Higher Education Access Route </a:t>
            </a:r>
            <a:r>
              <a:rPr lang="en-GB" dirty="0">
                <a:latin typeface="Tahoma" panose="020B0604030504040204" pitchFamily="34" charset="0"/>
                <a:ea typeface="Tahoma" panose="020B0604030504040204" pitchFamily="34" charset="0"/>
                <a:cs typeface="Tahoma" panose="020B0604030504040204" pitchFamily="34" charset="0"/>
              </a:rPr>
              <a:t>is an admissions route for school leavers who for </a:t>
            </a:r>
            <a:r>
              <a:rPr lang="en-GB"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social, financial or cultural </a:t>
            </a:r>
            <a:r>
              <a:rPr lang="en-GB" dirty="0">
                <a:latin typeface="Tahoma" panose="020B0604030504040204" pitchFamily="34" charset="0"/>
                <a:ea typeface="Tahoma" panose="020B0604030504040204" pitchFamily="34" charset="0"/>
                <a:cs typeface="Tahoma" panose="020B0604030504040204" pitchFamily="34" charset="0"/>
              </a:rPr>
              <a:t>reasons are </a:t>
            </a:r>
            <a:r>
              <a:rPr lang="en-GB"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under-represented</a:t>
            </a:r>
            <a:r>
              <a:rPr lang="en-GB"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dirty="0">
                <a:latin typeface="Tahoma" panose="020B0604030504040204" pitchFamily="34" charset="0"/>
                <a:ea typeface="Tahoma" panose="020B0604030504040204" pitchFamily="34" charset="0"/>
                <a:cs typeface="Tahoma" panose="020B0604030504040204" pitchFamily="34" charset="0"/>
              </a:rPr>
              <a:t>in </a:t>
            </a:r>
            <a:r>
              <a:rPr lang="en-GB"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third level education</a:t>
            </a:r>
            <a:r>
              <a:rPr lang="en-GB"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a:t>
            </a:r>
          </a:p>
        </p:txBody>
      </p:sp>
      <p:sp>
        <p:nvSpPr>
          <p:cNvPr id="2" name="Rectangle 1"/>
          <p:cNvSpPr/>
          <p:nvPr/>
        </p:nvSpPr>
        <p:spPr>
          <a:xfrm>
            <a:off x="325058" y="1080664"/>
            <a:ext cx="3697745" cy="810350"/>
          </a:xfrm>
          <a:prstGeom prst="rect">
            <a:avLst/>
          </a:prstGeom>
        </p:spPr>
        <p:txBody>
          <a:bodyPr wrap="square">
            <a:spAutoFit/>
          </a:bodyPr>
          <a:lstStyle/>
          <a:p>
            <a:pPr>
              <a:lnSpc>
                <a:spcPct val="150000"/>
              </a:lnSpc>
              <a:spcBef>
                <a:spcPts val="900"/>
              </a:spcBef>
            </a:pPr>
            <a:r>
              <a:rPr lang="en-GB" sz="3600" kern="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What is HEAR?</a:t>
            </a:r>
          </a:p>
        </p:txBody>
      </p:sp>
      <p:sp>
        <p:nvSpPr>
          <p:cNvPr id="11" name="Rectangle 10"/>
          <p:cNvSpPr/>
          <p:nvPr/>
        </p:nvSpPr>
        <p:spPr>
          <a:xfrm>
            <a:off x="0" y="5924290"/>
            <a:ext cx="9144000" cy="7646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7306" t="27178" r="16318" b="27177"/>
          <a:stretch/>
        </p:blipFill>
        <p:spPr>
          <a:xfrm>
            <a:off x="8037242" y="5520642"/>
            <a:ext cx="936702" cy="322068"/>
          </a:xfrm>
          <a:prstGeom prst="rect">
            <a:avLst/>
          </a:prstGeom>
        </p:spPr>
      </p:pic>
    </p:spTree>
    <p:extLst>
      <p:ext uri="{BB962C8B-B14F-4D97-AF65-F5344CB8AC3E}">
        <p14:creationId xmlns:p14="http://schemas.microsoft.com/office/powerpoint/2010/main" val="2438042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3"/>
          <a:srcRect b="983"/>
          <a:stretch/>
        </p:blipFill>
        <p:spPr>
          <a:xfrm>
            <a:off x="2394381" y="866232"/>
            <a:ext cx="3770183" cy="5142882"/>
          </a:xfrm>
          <a:prstGeom prst="rect">
            <a:avLst/>
          </a:prstGeom>
        </p:spPr>
      </p:pic>
      <p:grpSp>
        <p:nvGrpSpPr>
          <p:cNvPr id="16" name="Group 15"/>
          <p:cNvGrpSpPr/>
          <p:nvPr/>
        </p:nvGrpSpPr>
        <p:grpSpPr>
          <a:xfrm>
            <a:off x="1463874" y="2270643"/>
            <a:ext cx="2620654" cy="2806930"/>
            <a:chOff x="3242046" y="1523925"/>
            <a:chExt cx="3494205" cy="3742574"/>
          </a:xfrm>
        </p:grpSpPr>
        <p:sp>
          <p:nvSpPr>
            <p:cNvPr id="18" name="TextBox 17"/>
            <p:cNvSpPr txBox="1"/>
            <p:nvPr/>
          </p:nvSpPr>
          <p:spPr>
            <a:xfrm>
              <a:off x="5310114" y="4920763"/>
              <a:ext cx="1426137" cy="345736"/>
            </a:xfrm>
            <a:prstGeom prst="rect">
              <a:avLst/>
            </a:prstGeom>
            <a:noFill/>
          </p:spPr>
          <p:txBody>
            <a:bodyPr wrap="square" rtlCol="0">
              <a:spAutoFit/>
            </a:bodyPr>
            <a:lstStyle/>
            <a:p>
              <a:pPr>
                <a:lnSpc>
                  <a:spcPct val="150000"/>
                </a:lnSpc>
              </a:pPr>
              <a:endParaRPr lang="en-IE" sz="825" dirty="0">
                <a:solidFill>
                  <a:schemeClr val="bg1"/>
                </a:solidFill>
                <a:latin typeface="Arial" panose="020B0604020202020204" pitchFamily="34" charset="0"/>
                <a:cs typeface="Arial" panose="020B0604020202020204" pitchFamily="34" charset="0"/>
              </a:endParaRPr>
            </a:p>
          </p:txBody>
        </p:sp>
        <p:sp>
          <p:nvSpPr>
            <p:cNvPr id="20" name="TextBox 19"/>
            <p:cNvSpPr txBox="1"/>
            <p:nvPr/>
          </p:nvSpPr>
          <p:spPr>
            <a:xfrm>
              <a:off x="4638506" y="3371475"/>
              <a:ext cx="1334817" cy="292388"/>
            </a:xfrm>
            <a:prstGeom prst="rect">
              <a:avLst/>
            </a:prstGeom>
            <a:noFill/>
          </p:spPr>
          <p:txBody>
            <a:bodyPr wrap="square" rtlCol="0">
              <a:spAutoFit/>
            </a:bodyPr>
            <a:lstStyle/>
            <a:p>
              <a:pPr marL="128588" indent="-128588">
                <a:buFontTx/>
                <a:buChar char="-"/>
              </a:pPr>
              <a:endParaRPr lang="en-IE" sz="825" b="1" dirty="0">
                <a:solidFill>
                  <a:srgbClr val="FFC000"/>
                </a:solidFill>
                <a:latin typeface="Arial" panose="020B0604020202020204" pitchFamily="34" charset="0"/>
                <a:cs typeface="Arial" panose="020B0604020202020204" pitchFamily="34" charset="0"/>
              </a:endParaRPr>
            </a:p>
          </p:txBody>
        </p:sp>
        <p:sp>
          <p:nvSpPr>
            <p:cNvPr id="22" name="TextBox 21"/>
            <p:cNvSpPr txBox="1"/>
            <p:nvPr/>
          </p:nvSpPr>
          <p:spPr>
            <a:xfrm>
              <a:off x="3242046" y="3167923"/>
              <a:ext cx="1966214" cy="345736"/>
            </a:xfrm>
            <a:prstGeom prst="rect">
              <a:avLst/>
            </a:prstGeom>
            <a:noFill/>
          </p:spPr>
          <p:txBody>
            <a:bodyPr wrap="square" rtlCol="0">
              <a:spAutoFit/>
            </a:bodyPr>
            <a:lstStyle/>
            <a:p>
              <a:pPr>
                <a:lnSpc>
                  <a:spcPct val="150000"/>
                </a:lnSpc>
              </a:pPr>
              <a:endParaRPr lang="en-IE" sz="825" dirty="0">
                <a:latin typeface="Arial" panose="020B0604020202020204" pitchFamily="34" charset="0"/>
                <a:cs typeface="Arial" panose="020B0604020202020204" pitchFamily="34" charset="0"/>
              </a:endParaRPr>
            </a:p>
          </p:txBody>
        </p:sp>
        <p:sp>
          <p:nvSpPr>
            <p:cNvPr id="24" name="TextBox 23"/>
            <p:cNvSpPr txBox="1"/>
            <p:nvPr/>
          </p:nvSpPr>
          <p:spPr>
            <a:xfrm>
              <a:off x="5170566" y="1523925"/>
              <a:ext cx="1426137" cy="345736"/>
            </a:xfrm>
            <a:prstGeom prst="rect">
              <a:avLst/>
            </a:prstGeom>
            <a:noFill/>
          </p:spPr>
          <p:txBody>
            <a:bodyPr wrap="square" rtlCol="0">
              <a:spAutoFit/>
            </a:bodyPr>
            <a:lstStyle/>
            <a:p>
              <a:pPr>
                <a:lnSpc>
                  <a:spcPct val="150000"/>
                </a:lnSpc>
              </a:pPr>
              <a:endParaRPr lang="en-IE" sz="825" dirty="0">
                <a:solidFill>
                  <a:schemeClr val="bg1"/>
                </a:solidFill>
                <a:latin typeface="Arial" panose="020B0604020202020204" pitchFamily="34" charset="0"/>
                <a:cs typeface="Arial" panose="020B0604020202020204" pitchFamily="34" charset="0"/>
              </a:endParaRPr>
            </a:p>
          </p:txBody>
        </p:sp>
        <p:sp>
          <p:nvSpPr>
            <p:cNvPr id="26" name="TextBox 25"/>
            <p:cNvSpPr txBox="1"/>
            <p:nvPr/>
          </p:nvSpPr>
          <p:spPr>
            <a:xfrm>
              <a:off x="4247101" y="2560693"/>
              <a:ext cx="2203049" cy="292388"/>
            </a:xfrm>
            <a:prstGeom prst="rect">
              <a:avLst/>
            </a:prstGeom>
            <a:noFill/>
          </p:spPr>
          <p:txBody>
            <a:bodyPr wrap="square" rtlCol="0">
              <a:spAutoFit/>
            </a:bodyPr>
            <a:lstStyle/>
            <a:p>
              <a:r>
                <a:rPr lang="en-IE" sz="825" b="1" dirty="0">
                  <a:latin typeface="Myriad Pro" pitchFamily="34" charset="0"/>
                </a:rPr>
                <a:t>           </a:t>
              </a:r>
              <a:endParaRPr lang="en-IE" sz="825" b="1" dirty="0">
                <a:latin typeface="Arial" panose="020B0604020202020204" pitchFamily="34" charset="0"/>
                <a:cs typeface="Arial" panose="020B0604020202020204" pitchFamily="34" charset="0"/>
              </a:endParaRPr>
            </a:p>
          </p:txBody>
        </p:sp>
      </p:grpSp>
      <p:sp>
        <p:nvSpPr>
          <p:cNvPr id="29" name="Title 1"/>
          <p:cNvSpPr txBox="1">
            <a:spLocks/>
          </p:cNvSpPr>
          <p:nvPr/>
        </p:nvSpPr>
        <p:spPr>
          <a:xfrm>
            <a:off x="6154494" y="1585373"/>
            <a:ext cx="1927622" cy="4568428"/>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300" b="1"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Black" panose="020B0A04020102020204" pitchFamily="34" charset="0"/>
            </a:endParaRPr>
          </a:p>
        </p:txBody>
      </p:sp>
      <p:sp>
        <p:nvSpPr>
          <p:cNvPr id="6" name="AutoShape 2" descr="https://dl-web.dropbox.com/get/university%20photos/UCD%202012%20Photos/hi-res-1010_Campus_0011a.jpg?_subject_uid=343492578&amp;w=AAAC9TdwSFNCE1FA8ghSs2t-x5GxxuT_-MuQem_Un8WzmQ"/>
          <p:cNvSpPr>
            <a:spLocks noChangeAspect="1" noChangeArrowheads="1"/>
          </p:cNvSpPr>
          <p:nvPr/>
        </p:nvSpPr>
        <p:spPr bwMode="auto">
          <a:xfrm>
            <a:off x="97393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E" sz="1350"/>
          </a:p>
        </p:txBody>
      </p:sp>
      <p:sp>
        <p:nvSpPr>
          <p:cNvPr id="25" name="Rectangle 24"/>
          <p:cNvSpPr/>
          <p:nvPr/>
        </p:nvSpPr>
        <p:spPr>
          <a:xfrm>
            <a:off x="128074" y="783836"/>
            <a:ext cx="5431295" cy="780470"/>
          </a:xfrm>
          <a:prstGeom prst="rect">
            <a:avLst/>
          </a:prstGeom>
        </p:spPr>
        <p:txBody>
          <a:bodyPr wrap="none">
            <a:spAutoFit/>
          </a:bodyPr>
          <a:lstStyle/>
          <a:p>
            <a:pPr>
              <a:lnSpc>
                <a:spcPct val="150000"/>
              </a:lnSpc>
              <a:spcBef>
                <a:spcPts val="900"/>
              </a:spcBef>
            </a:pPr>
            <a:r>
              <a:rPr lang="en-GB" sz="3450" kern="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Where can I go to college?</a:t>
            </a:r>
          </a:p>
        </p:txBody>
      </p:sp>
      <p:sp>
        <p:nvSpPr>
          <p:cNvPr id="3" name="Line Callout 1 2"/>
          <p:cNvSpPr/>
          <p:nvPr/>
        </p:nvSpPr>
        <p:spPr>
          <a:xfrm>
            <a:off x="6154494" y="2028129"/>
            <a:ext cx="3005261" cy="2626621"/>
          </a:xfrm>
          <a:prstGeom prst="borderCallout1">
            <a:avLst>
              <a:gd name="adj1" fmla="val 46184"/>
              <a:gd name="adj2" fmla="val -416"/>
              <a:gd name="adj3" fmla="val 59190"/>
              <a:gd name="adj4" fmla="val -15536"/>
            </a:avLst>
          </a:prstGeom>
          <a:solidFill>
            <a:srgbClr val="13223D"/>
          </a:solidFill>
          <a:ln w="47625">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71488" indent="-128588">
              <a:spcBef>
                <a:spcPct val="20000"/>
              </a:spcBef>
              <a:buFont typeface="Arial" panose="020B0604020202020204" pitchFamily="34" charset="0"/>
              <a:buChar char="•"/>
            </a:pPr>
            <a:r>
              <a:rPr lang="en-GB" sz="1050" dirty="0">
                <a:solidFill>
                  <a:schemeClr val="bg1"/>
                </a:solidFill>
                <a:latin typeface="Tahoma" panose="020B0604030504040204" pitchFamily="34" charset="0"/>
                <a:ea typeface="Tahoma" panose="020B0604030504040204" pitchFamily="34" charset="0"/>
                <a:cs typeface="Tahoma" panose="020B0604030504040204" pitchFamily="34" charset="0"/>
              </a:rPr>
              <a:t>Dublin City University</a:t>
            </a:r>
          </a:p>
          <a:p>
            <a:pPr marL="471488" indent="-128588">
              <a:spcBef>
                <a:spcPct val="20000"/>
              </a:spcBef>
              <a:buFont typeface="Arial" panose="020B0604020202020204" pitchFamily="34" charset="0"/>
              <a:buChar char="•"/>
            </a:pPr>
            <a:r>
              <a:rPr lang="en-GB" sz="1050" dirty="0">
                <a:solidFill>
                  <a:schemeClr val="bg1"/>
                </a:solidFill>
                <a:latin typeface="Tahoma" panose="020B0604030504040204" pitchFamily="34" charset="0"/>
                <a:ea typeface="Tahoma" panose="020B0604030504040204" pitchFamily="34" charset="0"/>
                <a:cs typeface="Tahoma" panose="020B0604030504040204" pitchFamily="34" charset="0"/>
              </a:rPr>
              <a:t>Dundalk Institute of Technology</a:t>
            </a:r>
          </a:p>
          <a:p>
            <a:pPr marL="471488" indent="-128588">
              <a:spcBef>
                <a:spcPct val="20000"/>
              </a:spcBef>
              <a:buFont typeface="Arial" panose="020B0604020202020204" pitchFamily="34" charset="0"/>
              <a:buChar char="•"/>
            </a:pPr>
            <a:r>
              <a:rPr lang="en-GB" sz="1050" dirty="0">
                <a:solidFill>
                  <a:schemeClr val="bg1"/>
                </a:solidFill>
                <a:latin typeface="Tahoma" panose="020B0604030504040204" pitchFamily="34" charset="0"/>
                <a:ea typeface="Tahoma" panose="020B0604030504040204" pitchFamily="34" charset="0"/>
                <a:cs typeface="Tahoma" panose="020B0604030504040204" pitchFamily="34" charset="0"/>
              </a:rPr>
              <a:t>Institute of Art, Design &amp; Technology, </a:t>
            </a:r>
            <a:r>
              <a:rPr lang="en-GB" sz="1050" dirty="0" err="1">
                <a:solidFill>
                  <a:schemeClr val="bg1"/>
                </a:solidFill>
                <a:latin typeface="Tahoma" panose="020B0604030504040204" pitchFamily="34" charset="0"/>
                <a:ea typeface="Tahoma" panose="020B0604030504040204" pitchFamily="34" charset="0"/>
                <a:cs typeface="Tahoma" panose="020B0604030504040204" pitchFamily="34" charset="0"/>
              </a:rPr>
              <a:t>Dún</a:t>
            </a:r>
            <a:r>
              <a:rPr lang="en-GB" sz="1050" dirty="0">
                <a:solidFill>
                  <a:schemeClr val="bg1"/>
                </a:solidFill>
                <a:latin typeface="Tahoma" panose="020B0604030504040204" pitchFamily="34" charset="0"/>
                <a:ea typeface="Tahoma" panose="020B0604030504040204" pitchFamily="34" charset="0"/>
                <a:cs typeface="Tahoma" panose="020B0604030504040204" pitchFamily="34" charset="0"/>
              </a:rPr>
              <a:t> Laoghaire </a:t>
            </a:r>
          </a:p>
          <a:p>
            <a:pPr marL="471488" indent="-128588">
              <a:spcBef>
                <a:spcPct val="20000"/>
              </a:spcBef>
              <a:buFont typeface="Arial" panose="020B0604020202020204" pitchFamily="34" charset="0"/>
              <a:buChar char="•"/>
            </a:pPr>
            <a:r>
              <a:rPr lang="en-GB" sz="1050" dirty="0">
                <a:solidFill>
                  <a:schemeClr val="bg1"/>
                </a:solidFill>
                <a:latin typeface="Tahoma" panose="020B0604030504040204" pitchFamily="34" charset="0"/>
                <a:ea typeface="Tahoma" panose="020B0604030504040204" pitchFamily="34" charset="0"/>
                <a:cs typeface="Tahoma" panose="020B0604030504040204" pitchFamily="34" charset="0"/>
              </a:rPr>
              <a:t>Marino Institute of Education</a:t>
            </a:r>
          </a:p>
          <a:p>
            <a:pPr marL="471488" indent="-128588">
              <a:spcBef>
                <a:spcPct val="20000"/>
              </a:spcBef>
              <a:buFont typeface="Arial" panose="020B0604020202020204" pitchFamily="34" charset="0"/>
              <a:buChar char="•"/>
            </a:pPr>
            <a:r>
              <a:rPr lang="en-GB" sz="1050" dirty="0">
                <a:solidFill>
                  <a:schemeClr val="bg1"/>
                </a:solidFill>
                <a:latin typeface="Tahoma" panose="020B0604030504040204" pitchFamily="34" charset="0"/>
                <a:ea typeface="Tahoma" panose="020B0604030504040204" pitchFamily="34" charset="0"/>
                <a:cs typeface="Tahoma" panose="020B0604030504040204" pitchFamily="34" charset="0"/>
              </a:rPr>
              <a:t>National College of Ireland </a:t>
            </a:r>
          </a:p>
          <a:p>
            <a:pPr marL="471488" indent="-128588">
              <a:spcBef>
                <a:spcPct val="20000"/>
              </a:spcBef>
              <a:buFont typeface="Arial" panose="020B0604020202020204" pitchFamily="34" charset="0"/>
              <a:buChar char="•"/>
            </a:pPr>
            <a:r>
              <a:rPr lang="en-GB" sz="1050" dirty="0">
                <a:solidFill>
                  <a:schemeClr val="bg1"/>
                </a:solidFill>
                <a:latin typeface="Tahoma" panose="020B0604030504040204" pitchFamily="34" charset="0"/>
                <a:ea typeface="Tahoma" panose="020B0604030504040204" pitchFamily="34" charset="0"/>
                <a:cs typeface="Tahoma" panose="020B0604030504040204" pitchFamily="34" charset="0"/>
              </a:rPr>
              <a:t>RCSI</a:t>
            </a:r>
          </a:p>
          <a:p>
            <a:pPr marL="471488" indent="-128588">
              <a:spcBef>
                <a:spcPct val="20000"/>
              </a:spcBef>
              <a:buFont typeface="Arial" panose="020B0604020202020204" pitchFamily="34" charset="0"/>
              <a:buChar char="•"/>
            </a:pPr>
            <a:r>
              <a:rPr lang="en-GB" sz="1050" dirty="0">
                <a:solidFill>
                  <a:schemeClr val="bg1"/>
                </a:solidFill>
                <a:latin typeface="Tahoma" panose="020B0604030504040204" pitchFamily="34" charset="0"/>
                <a:ea typeface="Tahoma" panose="020B0604030504040204" pitchFamily="34" charset="0"/>
                <a:cs typeface="Tahoma" panose="020B0604030504040204" pitchFamily="34" charset="0"/>
              </a:rPr>
              <a:t>Trinity College, Dublin</a:t>
            </a:r>
          </a:p>
          <a:p>
            <a:pPr marL="471488" indent="-128588">
              <a:spcBef>
                <a:spcPct val="20000"/>
              </a:spcBef>
              <a:buFont typeface="Arial" panose="020B0604020202020204" pitchFamily="34" charset="0"/>
              <a:buChar char="•"/>
            </a:pPr>
            <a:r>
              <a:rPr lang="en-GB" sz="1050" dirty="0">
                <a:solidFill>
                  <a:schemeClr val="bg1"/>
                </a:solidFill>
                <a:latin typeface="Tahoma" panose="020B0604030504040204" pitchFamily="34" charset="0"/>
                <a:ea typeface="Tahoma" panose="020B0604030504040204" pitchFamily="34" charset="0"/>
                <a:cs typeface="Tahoma" panose="020B0604030504040204" pitchFamily="34" charset="0"/>
              </a:rPr>
              <a:t>TU Dublin </a:t>
            </a:r>
          </a:p>
          <a:p>
            <a:pPr marL="471488" indent="-128588">
              <a:spcBef>
                <a:spcPct val="20000"/>
              </a:spcBef>
              <a:buFont typeface="Arial" panose="020B0604020202020204" pitchFamily="34" charset="0"/>
              <a:buChar char="•"/>
            </a:pPr>
            <a:r>
              <a:rPr lang="en-GB" sz="1050" dirty="0">
                <a:solidFill>
                  <a:schemeClr val="bg1"/>
                </a:solidFill>
                <a:latin typeface="Tahoma" panose="020B0604030504040204" pitchFamily="34" charset="0"/>
                <a:ea typeface="Tahoma" panose="020B0604030504040204" pitchFamily="34" charset="0"/>
                <a:cs typeface="Tahoma" panose="020B0604030504040204" pitchFamily="34" charset="0"/>
              </a:rPr>
              <a:t>University College, Dublin</a:t>
            </a:r>
          </a:p>
        </p:txBody>
      </p:sp>
      <p:sp>
        <p:nvSpPr>
          <p:cNvPr id="27" name="Line Callout 1 26"/>
          <p:cNvSpPr/>
          <p:nvPr/>
        </p:nvSpPr>
        <p:spPr>
          <a:xfrm>
            <a:off x="32833" y="3072541"/>
            <a:ext cx="2814203" cy="508453"/>
          </a:xfrm>
          <a:prstGeom prst="borderCallout1">
            <a:avLst>
              <a:gd name="adj1" fmla="val 45270"/>
              <a:gd name="adj2" fmla="val 99760"/>
              <a:gd name="adj3" fmla="val 113908"/>
              <a:gd name="adj4" fmla="val 138779"/>
            </a:avLst>
          </a:prstGeom>
          <a:solidFill>
            <a:schemeClr val="accent6">
              <a:lumMod val="40000"/>
              <a:lumOff val="60000"/>
            </a:schemeClr>
          </a:solidFill>
          <a:ln w="47625">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71488" indent="-128588">
              <a:spcBef>
                <a:spcPct val="20000"/>
              </a:spcBef>
              <a:buFont typeface="Arial" panose="020B0604020202020204" pitchFamily="34" charset="0"/>
              <a:buChar char="•"/>
            </a:pPr>
            <a:r>
              <a:rPr lang="en-IE" sz="1050" dirty="0">
                <a:solidFill>
                  <a:schemeClr val="tx1"/>
                </a:solidFill>
                <a:latin typeface="Tahoma" panose="020B0604030504040204" pitchFamily="34" charset="0"/>
                <a:ea typeface="Tahoma" panose="020B0604030504040204" pitchFamily="34" charset="0"/>
                <a:cs typeface="Tahoma" panose="020B0604030504040204" pitchFamily="34" charset="0"/>
              </a:rPr>
              <a:t>Galway Mayo Institute of Technology</a:t>
            </a:r>
          </a:p>
          <a:p>
            <a:pPr marL="471488" indent="-128588">
              <a:spcBef>
                <a:spcPct val="20000"/>
              </a:spcBef>
              <a:buFont typeface="Arial" panose="020B0604020202020204" pitchFamily="34" charset="0"/>
              <a:buChar char="•"/>
            </a:pPr>
            <a:r>
              <a:rPr lang="en-IE" sz="1050" dirty="0">
                <a:solidFill>
                  <a:schemeClr val="tx1"/>
                </a:solidFill>
                <a:latin typeface="Tahoma" panose="020B0604030504040204" pitchFamily="34" charset="0"/>
                <a:ea typeface="Tahoma" panose="020B0604030504040204" pitchFamily="34" charset="0"/>
                <a:cs typeface="Tahoma" panose="020B0604030504040204" pitchFamily="34" charset="0"/>
              </a:rPr>
              <a:t>NUI Galway</a:t>
            </a:r>
          </a:p>
        </p:txBody>
      </p:sp>
      <p:sp>
        <p:nvSpPr>
          <p:cNvPr id="28" name="Line Callout 1 27"/>
          <p:cNvSpPr/>
          <p:nvPr/>
        </p:nvSpPr>
        <p:spPr>
          <a:xfrm>
            <a:off x="32832" y="3947330"/>
            <a:ext cx="2743822" cy="862997"/>
          </a:xfrm>
          <a:prstGeom prst="borderCallout1">
            <a:avLst>
              <a:gd name="adj1" fmla="val 48642"/>
              <a:gd name="adj2" fmla="val 99987"/>
              <a:gd name="adj3" fmla="val 50256"/>
              <a:gd name="adj4" fmla="val 146112"/>
            </a:avLst>
          </a:prstGeom>
          <a:solidFill>
            <a:srgbClr val="660066"/>
          </a:solidFill>
          <a:ln w="47625">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71488" indent="-128588">
              <a:spcBef>
                <a:spcPct val="20000"/>
              </a:spcBef>
              <a:buFont typeface="Arial" panose="020B0604020202020204" pitchFamily="34" charset="0"/>
              <a:buChar char="•"/>
            </a:pPr>
            <a:r>
              <a:rPr lang="en-IE" sz="1050" dirty="0">
                <a:solidFill>
                  <a:schemeClr val="bg1"/>
                </a:solidFill>
                <a:latin typeface="Tahoma" panose="020B0604030504040204" pitchFamily="34" charset="0"/>
                <a:ea typeface="Tahoma" panose="020B0604030504040204" pitchFamily="34" charset="0"/>
                <a:cs typeface="Tahoma" panose="020B0604030504040204" pitchFamily="34" charset="0"/>
              </a:rPr>
              <a:t>Limerick Institute of Technology</a:t>
            </a:r>
          </a:p>
          <a:p>
            <a:pPr marL="471488" indent="-128588">
              <a:spcBef>
                <a:spcPct val="20000"/>
              </a:spcBef>
              <a:buFont typeface="Arial" panose="020B0604020202020204" pitchFamily="34" charset="0"/>
              <a:buChar char="•"/>
            </a:pPr>
            <a:r>
              <a:rPr lang="en-IE" sz="1050" dirty="0">
                <a:solidFill>
                  <a:schemeClr val="bg1"/>
                </a:solidFill>
                <a:latin typeface="Tahoma" panose="020B0604030504040204" pitchFamily="34" charset="0"/>
                <a:ea typeface="Tahoma" panose="020B0604030504040204" pitchFamily="34" charset="0"/>
                <a:cs typeface="Tahoma" panose="020B0604030504040204" pitchFamily="34" charset="0"/>
              </a:rPr>
              <a:t>Mary Immaculate College</a:t>
            </a:r>
          </a:p>
          <a:p>
            <a:pPr marL="471488" indent="-128588">
              <a:spcBef>
                <a:spcPct val="20000"/>
              </a:spcBef>
              <a:buFont typeface="Arial" panose="020B0604020202020204" pitchFamily="34" charset="0"/>
              <a:buChar char="•"/>
            </a:pPr>
            <a:r>
              <a:rPr lang="en-IE" sz="1050" dirty="0">
                <a:solidFill>
                  <a:schemeClr val="bg1"/>
                </a:solidFill>
                <a:latin typeface="Tahoma" panose="020B0604030504040204" pitchFamily="34" charset="0"/>
                <a:ea typeface="Tahoma" panose="020B0604030504040204" pitchFamily="34" charset="0"/>
                <a:cs typeface="Tahoma" panose="020B0604030504040204" pitchFamily="34" charset="0"/>
              </a:rPr>
              <a:t>University of Limerick</a:t>
            </a:r>
          </a:p>
          <a:p>
            <a:pPr marL="471488" indent="-128588">
              <a:spcBef>
                <a:spcPct val="20000"/>
              </a:spcBef>
              <a:buFont typeface="Arial" panose="020B0604020202020204" pitchFamily="34" charset="0"/>
              <a:buChar char="•"/>
            </a:pPr>
            <a:endParaRPr lang="en-IE" sz="105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Line Callout 1 29"/>
          <p:cNvSpPr/>
          <p:nvPr/>
        </p:nvSpPr>
        <p:spPr>
          <a:xfrm>
            <a:off x="6164564" y="5015709"/>
            <a:ext cx="3007227" cy="550144"/>
          </a:xfrm>
          <a:prstGeom prst="borderCallout1">
            <a:avLst>
              <a:gd name="adj1" fmla="val 21197"/>
              <a:gd name="adj2" fmla="val 500"/>
              <a:gd name="adj3" fmla="val 69761"/>
              <a:gd name="adj4" fmla="val -58692"/>
            </a:avLst>
          </a:prstGeom>
          <a:solidFill>
            <a:schemeClr val="accent6">
              <a:lumMod val="60000"/>
              <a:lumOff val="40000"/>
            </a:schemeClr>
          </a:solidFill>
          <a:ln w="47625">
            <a:headEnd type="none"/>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71488" indent="-128588">
              <a:spcBef>
                <a:spcPct val="20000"/>
              </a:spcBef>
              <a:buFont typeface="Arial" panose="020B0604020202020204" pitchFamily="34" charset="0"/>
              <a:buChar char="•"/>
            </a:pPr>
            <a:r>
              <a:rPr lang="en-IE" sz="1050" dirty="0">
                <a:solidFill>
                  <a:prstClr val="black"/>
                </a:solidFill>
                <a:latin typeface="Tahoma" panose="020B0604030504040204" pitchFamily="34" charset="0"/>
                <a:ea typeface="Tahoma" panose="020B0604030504040204" pitchFamily="34" charset="0"/>
                <a:cs typeface="Tahoma" panose="020B0604030504040204" pitchFamily="34" charset="0"/>
              </a:rPr>
              <a:t>Cork Institute of Technology</a:t>
            </a:r>
          </a:p>
          <a:p>
            <a:pPr marL="471488" indent="-128588">
              <a:spcBef>
                <a:spcPct val="20000"/>
              </a:spcBef>
              <a:buFont typeface="Arial" panose="020B0604020202020204" pitchFamily="34" charset="0"/>
              <a:buChar char="•"/>
            </a:pPr>
            <a:r>
              <a:rPr lang="en-IE" sz="1050" dirty="0">
                <a:solidFill>
                  <a:prstClr val="black"/>
                </a:solidFill>
                <a:latin typeface="Tahoma" panose="020B0604030504040204" pitchFamily="34" charset="0"/>
                <a:ea typeface="Tahoma" panose="020B0604030504040204" pitchFamily="34" charset="0"/>
                <a:cs typeface="Tahoma" panose="020B0604030504040204" pitchFamily="34" charset="0"/>
              </a:rPr>
              <a:t>University College Cork</a:t>
            </a:r>
          </a:p>
        </p:txBody>
      </p:sp>
      <p:sp>
        <p:nvSpPr>
          <p:cNvPr id="31" name="Line Callout 1 30"/>
          <p:cNvSpPr/>
          <p:nvPr/>
        </p:nvSpPr>
        <p:spPr>
          <a:xfrm>
            <a:off x="46808" y="1616966"/>
            <a:ext cx="2898431" cy="630444"/>
          </a:xfrm>
          <a:prstGeom prst="borderCallout1">
            <a:avLst>
              <a:gd name="adj1" fmla="val 45270"/>
              <a:gd name="adj2" fmla="val 100831"/>
              <a:gd name="adj3" fmla="val 105855"/>
              <a:gd name="adj4" fmla="val 142992"/>
            </a:avLst>
          </a:prstGeom>
          <a:solidFill>
            <a:srgbClr val="13223D"/>
          </a:solidFill>
          <a:ln w="47625">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71488" indent="-128588">
              <a:spcBef>
                <a:spcPct val="20000"/>
              </a:spcBef>
              <a:buFont typeface="Arial" panose="020B0604020202020204" pitchFamily="34" charset="0"/>
              <a:buChar char="•"/>
            </a:pPr>
            <a:r>
              <a:rPr lang="en-GB" sz="1050" dirty="0">
                <a:solidFill>
                  <a:schemeClr val="bg1"/>
                </a:solidFill>
                <a:latin typeface="Tahoma" panose="020B0604030504040204" pitchFamily="34" charset="0"/>
                <a:ea typeface="Tahoma" panose="020B0604030504040204" pitchFamily="34" charset="0"/>
                <a:cs typeface="Tahoma" panose="020B0604030504040204" pitchFamily="34" charset="0"/>
              </a:rPr>
              <a:t>Letterkenny Institute of Technology</a:t>
            </a:r>
          </a:p>
          <a:p>
            <a:pPr marL="471488" indent="-128588">
              <a:spcBef>
                <a:spcPct val="20000"/>
              </a:spcBef>
              <a:buFont typeface="Arial" panose="020B0604020202020204" pitchFamily="34" charset="0"/>
              <a:buChar char="•"/>
            </a:pPr>
            <a:r>
              <a:rPr lang="en-GB" sz="1050" dirty="0">
                <a:solidFill>
                  <a:schemeClr val="bg1"/>
                </a:solidFill>
                <a:latin typeface="Tahoma" panose="020B0604030504040204" pitchFamily="34" charset="0"/>
                <a:ea typeface="Tahoma" panose="020B0604030504040204" pitchFamily="34" charset="0"/>
                <a:cs typeface="Tahoma" panose="020B0604030504040204" pitchFamily="34" charset="0"/>
              </a:rPr>
              <a:t>Institute of Technology, Sligo</a:t>
            </a:r>
          </a:p>
          <a:p>
            <a:pPr marL="471488" indent="-128588">
              <a:spcBef>
                <a:spcPct val="20000"/>
              </a:spcBef>
              <a:buFont typeface="Arial" panose="020B0604020202020204" pitchFamily="34" charset="0"/>
              <a:buChar char="•"/>
            </a:pPr>
            <a:r>
              <a:rPr lang="en-GB" sz="1050" dirty="0">
                <a:solidFill>
                  <a:schemeClr val="bg1"/>
                </a:solidFill>
                <a:latin typeface="Tahoma" panose="020B0604030504040204" pitchFamily="34" charset="0"/>
                <a:ea typeface="Tahoma" panose="020B0604030504040204" pitchFamily="34" charset="0"/>
                <a:cs typeface="Tahoma" panose="020B0604030504040204" pitchFamily="34" charset="0"/>
              </a:rPr>
              <a:t>St. Angela’s College, Sligo</a:t>
            </a:r>
          </a:p>
        </p:txBody>
      </p:sp>
      <p:sp>
        <p:nvSpPr>
          <p:cNvPr id="32" name="Line Callout 1 31"/>
          <p:cNvSpPr/>
          <p:nvPr/>
        </p:nvSpPr>
        <p:spPr>
          <a:xfrm>
            <a:off x="6154494" y="1042445"/>
            <a:ext cx="2989506" cy="449309"/>
          </a:xfrm>
          <a:prstGeom prst="borderCallout1">
            <a:avLst>
              <a:gd name="adj1" fmla="val 21197"/>
              <a:gd name="adj2" fmla="val 500"/>
              <a:gd name="adj3" fmla="val 561357"/>
              <a:gd name="adj4" fmla="val -25231"/>
            </a:avLst>
          </a:prstGeom>
          <a:solidFill>
            <a:srgbClr val="800080"/>
          </a:solidFill>
          <a:ln w="47625">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71488" indent="-128588">
              <a:spcBef>
                <a:spcPct val="20000"/>
              </a:spcBef>
              <a:buFont typeface="Arial" panose="020B0604020202020204" pitchFamily="34" charset="0"/>
              <a:buChar char="•"/>
            </a:pPr>
            <a:r>
              <a:rPr lang="en-IE" sz="1050" dirty="0" err="1">
                <a:solidFill>
                  <a:schemeClr val="bg1"/>
                </a:solidFill>
                <a:latin typeface="Tahoma" panose="020B0604030504040204" pitchFamily="34" charset="0"/>
                <a:ea typeface="Tahoma" panose="020B0604030504040204" pitchFamily="34" charset="0"/>
                <a:cs typeface="Tahoma" panose="020B0604030504040204" pitchFamily="34" charset="0"/>
              </a:rPr>
              <a:t>Maynooth</a:t>
            </a:r>
            <a:r>
              <a:rPr lang="en-IE" sz="1050" dirty="0">
                <a:solidFill>
                  <a:schemeClr val="bg1"/>
                </a:solidFill>
                <a:latin typeface="Tahoma" panose="020B0604030504040204" pitchFamily="34" charset="0"/>
                <a:ea typeface="Tahoma" panose="020B0604030504040204" pitchFamily="34" charset="0"/>
                <a:cs typeface="Tahoma" panose="020B0604030504040204" pitchFamily="34" charset="0"/>
              </a:rPr>
              <a:t> University</a:t>
            </a:r>
          </a:p>
          <a:p>
            <a:pPr marL="471488" indent="-128588">
              <a:spcBef>
                <a:spcPct val="20000"/>
              </a:spcBef>
              <a:buFont typeface="Arial" panose="020B0604020202020204" pitchFamily="34" charset="0"/>
              <a:buChar char="•"/>
            </a:pPr>
            <a:r>
              <a:rPr lang="en-IE" sz="1050" dirty="0">
                <a:solidFill>
                  <a:schemeClr val="bg1"/>
                </a:solidFill>
                <a:latin typeface="Tahoma" panose="020B0604030504040204" pitchFamily="34" charset="0"/>
                <a:ea typeface="Tahoma" panose="020B0604030504040204" pitchFamily="34" charset="0"/>
                <a:cs typeface="Tahoma" panose="020B0604030504040204" pitchFamily="34" charset="0"/>
              </a:rPr>
              <a:t>Pontifical University</a:t>
            </a:r>
          </a:p>
        </p:txBody>
      </p:sp>
      <p:pic>
        <p:nvPicPr>
          <p:cNvPr id="33" name="Picture 32"/>
          <p:cNvPicPr>
            <a:picLocks noChangeAspect="1"/>
          </p:cNvPicPr>
          <p:nvPr/>
        </p:nvPicPr>
        <p:blipFill rotWithShape="1">
          <a:blip r:embed="rId4" cstate="print">
            <a:extLst>
              <a:ext uri="{28A0092B-C50C-407E-A947-70E740481C1C}">
                <a14:useLocalDpi xmlns:a14="http://schemas.microsoft.com/office/drawing/2010/main" val="0"/>
              </a:ext>
            </a:extLst>
          </a:blip>
          <a:srcRect l="17306" t="27178" r="16318" b="27177"/>
          <a:stretch/>
        </p:blipFill>
        <p:spPr>
          <a:xfrm>
            <a:off x="8223053" y="5678682"/>
            <a:ext cx="936702" cy="322068"/>
          </a:xfrm>
          <a:prstGeom prst="rect">
            <a:avLst/>
          </a:prstGeom>
        </p:spPr>
      </p:pic>
      <p:sp>
        <p:nvSpPr>
          <p:cNvPr id="34" name="Line Callout 1 33"/>
          <p:cNvSpPr/>
          <p:nvPr/>
        </p:nvSpPr>
        <p:spPr>
          <a:xfrm>
            <a:off x="39061" y="5093057"/>
            <a:ext cx="2801744" cy="395446"/>
          </a:xfrm>
          <a:prstGeom prst="borderCallout1">
            <a:avLst>
              <a:gd name="adj1" fmla="val 43406"/>
              <a:gd name="adj2" fmla="val 99760"/>
              <a:gd name="adj3" fmla="val -58147"/>
              <a:gd name="adj4" fmla="val 118873"/>
            </a:avLst>
          </a:prstGeom>
          <a:solidFill>
            <a:schemeClr val="accent6">
              <a:lumMod val="40000"/>
              <a:lumOff val="60000"/>
            </a:schemeClr>
          </a:solidFill>
          <a:ln w="47625">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71488" indent="-128588">
              <a:spcBef>
                <a:spcPct val="20000"/>
              </a:spcBef>
              <a:buFont typeface="Arial" panose="020B0604020202020204" pitchFamily="34" charset="0"/>
              <a:buChar char="•"/>
            </a:pPr>
            <a:r>
              <a:rPr lang="en-IE" sz="1050" dirty="0">
                <a:solidFill>
                  <a:schemeClr val="tx1"/>
                </a:solidFill>
                <a:latin typeface="Tahoma" panose="020B0604030504040204" pitchFamily="34" charset="0"/>
                <a:ea typeface="Tahoma" panose="020B0604030504040204" pitchFamily="34" charset="0"/>
                <a:cs typeface="Tahoma" panose="020B0604030504040204" pitchFamily="34" charset="0"/>
              </a:rPr>
              <a:t>Institute of Technology, Tralee</a:t>
            </a:r>
          </a:p>
        </p:txBody>
      </p:sp>
      <p:sp>
        <p:nvSpPr>
          <p:cNvPr id="21" name="Line Callout 1 20"/>
          <p:cNvSpPr/>
          <p:nvPr/>
        </p:nvSpPr>
        <p:spPr>
          <a:xfrm>
            <a:off x="1817080" y="2444949"/>
            <a:ext cx="2614961" cy="508453"/>
          </a:xfrm>
          <a:prstGeom prst="borderCallout1">
            <a:avLst>
              <a:gd name="adj1" fmla="val 45270"/>
              <a:gd name="adj2" fmla="val 99760"/>
              <a:gd name="adj3" fmla="val 180508"/>
              <a:gd name="adj4" fmla="val 107026"/>
            </a:avLst>
          </a:prstGeom>
          <a:solidFill>
            <a:srgbClr val="7030A0"/>
          </a:solidFill>
          <a:ln w="47625">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71488" indent="-128588">
              <a:spcBef>
                <a:spcPct val="20000"/>
              </a:spcBef>
              <a:buFont typeface="Arial" panose="020B0604020202020204" pitchFamily="34" charset="0"/>
              <a:buChar char="•"/>
            </a:pPr>
            <a:r>
              <a:rPr lang="en-IE" sz="1050" dirty="0" err="1">
                <a:solidFill>
                  <a:schemeClr val="bg1"/>
                </a:solidFill>
                <a:latin typeface="Tahoma" panose="020B0604030504040204" pitchFamily="34" charset="0"/>
                <a:ea typeface="Tahoma" panose="020B0604030504040204" pitchFamily="34" charset="0"/>
                <a:cs typeface="Tahoma" panose="020B0604030504040204" pitchFamily="34" charset="0"/>
              </a:rPr>
              <a:t>Athlone</a:t>
            </a:r>
            <a:r>
              <a:rPr lang="en-IE" sz="1050" dirty="0">
                <a:solidFill>
                  <a:schemeClr val="bg1"/>
                </a:solidFill>
                <a:latin typeface="Tahoma" panose="020B0604030504040204" pitchFamily="34" charset="0"/>
                <a:ea typeface="Tahoma" panose="020B0604030504040204" pitchFamily="34" charset="0"/>
                <a:cs typeface="Tahoma" panose="020B0604030504040204" pitchFamily="34" charset="0"/>
              </a:rPr>
              <a:t> Institute of Technology</a:t>
            </a:r>
          </a:p>
        </p:txBody>
      </p:sp>
      <p:sp>
        <p:nvSpPr>
          <p:cNvPr id="23" name="Line Callout 1 22"/>
          <p:cNvSpPr/>
          <p:nvPr/>
        </p:nvSpPr>
        <p:spPr>
          <a:xfrm flipH="1">
            <a:off x="2986340" y="3750182"/>
            <a:ext cx="1714820" cy="387128"/>
          </a:xfrm>
          <a:prstGeom prst="borderCallout1">
            <a:avLst>
              <a:gd name="adj1" fmla="val 21197"/>
              <a:gd name="adj2" fmla="val 500"/>
              <a:gd name="adj3" fmla="val 77606"/>
              <a:gd name="adj4" fmla="val -11988"/>
            </a:avLst>
          </a:prstGeom>
          <a:solidFill>
            <a:schemeClr val="accent6">
              <a:lumMod val="60000"/>
              <a:lumOff val="40000"/>
            </a:schemeClr>
          </a:solidFill>
          <a:ln w="47625">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71488" indent="-128588">
              <a:spcBef>
                <a:spcPct val="20000"/>
              </a:spcBef>
              <a:buFont typeface="Arial" panose="020B0604020202020204" pitchFamily="34" charset="0"/>
              <a:buChar char="•"/>
            </a:pPr>
            <a:r>
              <a:rPr lang="en-IE" sz="1050" dirty="0">
                <a:solidFill>
                  <a:schemeClr val="tx1"/>
                </a:solidFill>
                <a:latin typeface="Tahoma" panose="020B0604030504040204" pitchFamily="34" charset="0"/>
                <a:ea typeface="Tahoma" panose="020B0604030504040204" pitchFamily="34" charset="0"/>
                <a:cs typeface="Tahoma" panose="020B0604030504040204" pitchFamily="34" charset="0"/>
              </a:rPr>
              <a:t>Carlow Institute of Technology</a:t>
            </a:r>
          </a:p>
        </p:txBody>
      </p:sp>
    </p:spTree>
    <p:extLst>
      <p:ext uri="{BB962C8B-B14F-4D97-AF65-F5344CB8AC3E}">
        <p14:creationId xmlns:p14="http://schemas.microsoft.com/office/powerpoint/2010/main" val="2641355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66730" y="2230789"/>
            <a:ext cx="7886700" cy="3263504"/>
          </a:xfrm>
        </p:spPr>
        <p:txBody>
          <a:bodyPr>
            <a:normAutofit/>
          </a:bodyPr>
          <a:lstStyle/>
          <a:p>
            <a:endParaRPr lang="en-US" sz="2700" dirty="0">
              <a:latin typeface="Myriad Pro" pitchFamily="34" charset="0"/>
            </a:endParaRPr>
          </a:p>
          <a:p>
            <a:pPr>
              <a:buClr>
                <a:srgbClr val="0070C0"/>
              </a:buClr>
              <a:buFont typeface="Arial" pitchFamily="34" charset="0"/>
              <a:buChar char="•"/>
            </a:pPr>
            <a:endParaRPr lang="en-US" sz="1950" dirty="0">
              <a:latin typeface="Myriad Pro" pitchFamily="34" charset="0"/>
            </a:endParaRPr>
          </a:p>
        </p:txBody>
      </p:sp>
      <p:sp>
        <p:nvSpPr>
          <p:cNvPr id="15" name="Rectangle 14"/>
          <p:cNvSpPr/>
          <p:nvPr/>
        </p:nvSpPr>
        <p:spPr>
          <a:xfrm>
            <a:off x="2255731" y="3924609"/>
            <a:ext cx="4857750" cy="323165"/>
          </a:xfrm>
          <a:prstGeom prst="rect">
            <a:avLst/>
          </a:prstGeom>
        </p:spPr>
        <p:txBody>
          <a:bodyPr wrap="square">
            <a:spAutoFit/>
          </a:bodyPr>
          <a:lstStyle/>
          <a:p>
            <a:pPr lvl="0" algn="ctr">
              <a:buClr>
                <a:srgbClr val="0070C0"/>
              </a:buClr>
            </a:pPr>
            <a:r>
              <a:rPr lang="en-US" sz="750" dirty="0">
                <a:solidFill>
                  <a:schemeClr val="bg1"/>
                </a:solidFill>
                <a:latin typeface="Myriad Pro" pitchFamily="34" charset="0"/>
              </a:rPr>
              <a:t> </a:t>
            </a:r>
          </a:p>
          <a:p>
            <a:pPr lvl="0" algn="ctr">
              <a:buClr>
                <a:srgbClr val="0070C0"/>
              </a:buClr>
            </a:pPr>
            <a:endParaRPr lang="en-US" sz="750" dirty="0">
              <a:solidFill>
                <a:schemeClr val="bg1"/>
              </a:solidFill>
              <a:latin typeface="Myriad Pro" pitchFamily="34" charset="0"/>
            </a:endParaRPr>
          </a:p>
        </p:txBody>
      </p:sp>
      <p:sp>
        <p:nvSpPr>
          <p:cNvPr id="9" name="Rectangle 8"/>
          <p:cNvSpPr/>
          <p:nvPr/>
        </p:nvSpPr>
        <p:spPr>
          <a:xfrm>
            <a:off x="215897" y="857929"/>
            <a:ext cx="4070345" cy="780470"/>
          </a:xfrm>
          <a:prstGeom prst="rect">
            <a:avLst/>
          </a:prstGeom>
        </p:spPr>
        <p:txBody>
          <a:bodyPr wrap="none">
            <a:spAutoFit/>
          </a:bodyPr>
          <a:lstStyle/>
          <a:p>
            <a:pPr>
              <a:lnSpc>
                <a:spcPct val="150000"/>
              </a:lnSpc>
              <a:spcBef>
                <a:spcPts val="900"/>
              </a:spcBef>
            </a:pPr>
            <a:r>
              <a:rPr lang="en-GB" sz="3450" kern="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Applying for a grant</a:t>
            </a:r>
          </a:p>
        </p:txBody>
      </p:sp>
      <p:sp>
        <p:nvSpPr>
          <p:cNvPr id="11" name="TextBox 10"/>
          <p:cNvSpPr txBox="1"/>
          <p:nvPr/>
        </p:nvSpPr>
        <p:spPr>
          <a:xfrm>
            <a:off x="1120698" y="1900884"/>
            <a:ext cx="6500469" cy="1315745"/>
          </a:xfrm>
          <a:prstGeom prst="rect">
            <a:avLst/>
          </a:prstGeom>
          <a:noFill/>
        </p:spPr>
        <p:txBody>
          <a:bodyPr wrap="square" rtlCol="0">
            <a:spAutoFit/>
          </a:bodyPr>
          <a:lstStyle/>
          <a:p>
            <a:pPr lvl="0" algn="ctr">
              <a:buClr>
                <a:srgbClr val="0070C0"/>
              </a:buClr>
            </a:pPr>
            <a:r>
              <a:rPr lang="en-US" sz="3600" dirty="0">
                <a:solidFill>
                  <a:srgbClr val="32295A"/>
                </a:solidFill>
                <a:latin typeface="Tahoma" panose="020B0604030504040204" pitchFamily="34" charset="0"/>
                <a:ea typeface="Tahoma" panose="020B0604030504040204" pitchFamily="34" charset="0"/>
                <a:cs typeface="Tahoma" panose="020B0604030504040204" pitchFamily="34" charset="0"/>
              </a:rPr>
              <a:t>HEAR is </a:t>
            </a:r>
            <a:r>
              <a:rPr lang="en-US" sz="3600" b="1" dirty="0">
                <a:solidFill>
                  <a:srgbClr val="32295A"/>
                </a:solidFill>
                <a:latin typeface="Tahoma" panose="020B0604030504040204" pitchFamily="34" charset="0"/>
                <a:ea typeface="Tahoma" panose="020B0604030504040204" pitchFamily="34" charset="0"/>
                <a:cs typeface="Tahoma" panose="020B0604030504040204" pitchFamily="34" charset="0"/>
              </a:rPr>
              <a:t>NOT</a:t>
            </a:r>
            <a:r>
              <a:rPr lang="en-US" sz="3600" dirty="0">
                <a:solidFill>
                  <a:srgbClr val="32295A"/>
                </a:solidFill>
                <a:latin typeface="Tahoma" panose="020B0604030504040204" pitchFamily="34" charset="0"/>
                <a:ea typeface="Tahoma" panose="020B0604030504040204" pitchFamily="34" charset="0"/>
                <a:cs typeface="Tahoma" panose="020B0604030504040204" pitchFamily="34" charset="0"/>
              </a:rPr>
              <a:t> </a:t>
            </a:r>
          </a:p>
          <a:p>
            <a:pPr lvl="0" algn="ctr">
              <a:buClr>
                <a:srgbClr val="0070C0"/>
              </a:buClr>
            </a:pPr>
            <a:r>
              <a:rPr lang="en-US" sz="3600" dirty="0">
                <a:solidFill>
                  <a:srgbClr val="32295A"/>
                </a:solidFill>
                <a:latin typeface="Tahoma" panose="020B0604030504040204" pitchFamily="34" charset="0"/>
                <a:ea typeface="Tahoma" panose="020B0604030504040204" pitchFamily="34" charset="0"/>
                <a:cs typeface="Tahoma" panose="020B0604030504040204" pitchFamily="34" charset="0"/>
              </a:rPr>
              <a:t>the SUSI grant.</a:t>
            </a:r>
          </a:p>
          <a:p>
            <a:pPr lvl="0" algn="ctr">
              <a:buClr>
                <a:srgbClr val="0070C0"/>
              </a:buClr>
            </a:pPr>
            <a:r>
              <a:rPr lang="en-US" sz="750" dirty="0">
                <a:solidFill>
                  <a:srgbClr val="32295A"/>
                </a:solidFill>
                <a:latin typeface="Myriad Pro" pitchFamily="34" charset="0"/>
              </a:rPr>
              <a:t> .</a:t>
            </a:r>
          </a:p>
        </p:txBody>
      </p:sp>
      <p:sp>
        <p:nvSpPr>
          <p:cNvPr id="12" name="TextBox 11"/>
          <p:cNvSpPr txBox="1"/>
          <p:nvPr/>
        </p:nvSpPr>
        <p:spPr>
          <a:xfrm>
            <a:off x="950642" y="3290124"/>
            <a:ext cx="7242717" cy="2215991"/>
          </a:xfrm>
          <a:prstGeom prst="rect">
            <a:avLst/>
          </a:prstGeom>
          <a:solidFill>
            <a:srgbClr val="32295A"/>
          </a:solidFill>
        </p:spPr>
        <p:txBody>
          <a:bodyPr wrap="square" rtlCol="0">
            <a:spAutoFit/>
          </a:bodyPr>
          <a:lstStyle/>
          <a:p>
            <a:pPr lvl="0" algn="ctr">
              <a:lnSpc>
                <a:spcPct val="150000"/>
              </a:lnSpc>
              <a:buClr>
                <a:srgbClr val="0070C0"/>
              </a:buClr>
            </a:pPr>
            <a:r>
              <a:rPr lang="en-IE" sz="2700" dirty="0">
                <a:solidFill>
                  <a:schemeClr val="bg1"/>
                </a:solidFill>
                <a:latin typeface="Tahoma" panose="020B0604030504040204" pitchFamily="34" charset="0"/>
                <a:ea typeface="Tahoma" panose="020B0604030504040204" pitchFamily="34" charset="0"/>
                <a:cs typeface="Tahoma" panose="020B0604030504040204" pitchFamily="34" charset="0"/>
              </a:rPr>
              <a:t>If you apply to HEAR, </a:t>
            </a:r>
          </a:p>
          <a:p>
            <a:pPr lvl="0" algn="ctr">
              <a:lnSpc>
                <a:spcPct val="150000"/>
              </a:lnSpc>
              <a:buClr>
                <a:srgbClr val="0070C0"/>
              </a:buClr>
            </a:pPr>
            <a:r>
              <a:rPr lang="en-IE" sz="2700" dirty="0">
                <a:solidFill>
                  <a:schemeClr val="bg1"/>
                </a:solidFill>
                <a:latin typeface="Tahoma" panose="020B0604030504040204" pitchFamily="34" charset="0"/>
                <a:ea typeface="Tahoma" panose="020B0604030504040204" pitchFamily="34" charset="0"/>
                <a:cs typeface="Tahoma" panose="020B0604030504040204" pitchFamily="34" charset="0"/>
              </a:rPr>
              <a:t>you should also apply to SUSI </a:t>
            </a:r>
          </a:p>
          <a:p>
            <a:pPr lvl="0" algn="ctr">
              <a:lnSpc>
                <a:spcPct val="150000"/>
              </a:lnSpc>
              <a:buClr>
                <a:srgbClr val="0070C0"/>
              </a:buClr>
            </a:pPr>
            <a:r>
              <a:rPr lang="en-IE" sz="2700" dirty="0">
                <a:solidFill>
                  <a:schemeClr val="bg1"/>
                </a:solidFill>
                <a:latin typeface="Tahoma" panose="020B0604030504040204" pitchFamily="34" charset="0"/>
                <a:ea typeface="Tahoma" panose="020B0604030504040204" pitchFamily="34" charset="0"/>
                <a:cs typeface="Tahoma" panose="020B0604030504040204" pitchFamily="34" charset="0"/>
              </a:rPr>
              <a:t>if you think you may be eligible</a:t>
            </a:r>
            <a:r>
              <a:rPr lang="en-IE" sz="2700" dirty="0">
                <a:solidFill>
                  <a:schemeClr val="bg1"/>
                </a:solidFill>
              </a:rPr>
              <a:t>.</a:t>
            </a:r>
          </a:p>
          <a:p>
            <a:pPr lvl="0" algn="ctr">
              <a:lnSpc>
                <a:spcPct val="150000"/>
              </a:lnSpc>
              <a:buClr>
                <a:srgbClr val="0070C0"/>
              </a:buClr>
            </a:pPr>
            <a:endParaRPr lang="en-IE" sz="1200" dirty="0">
              <a:solidFill>
                <a:schemeClr val="bg1"/>
              </a:solidFill>
            </a:endParaRPr>
          </a:p>
        </p:txBody>
      </p:sp>
      <p:sp>
        <p:nvSpPr>
          <p:cNvPr id="22" name="Rectangle 21"/>
          <p:cNvSpPr/>
          <p:nvPr/>
        </p:nvSpPr>
        <p:spPr>
          <a:xfrm>
            <a:off x="0" y="5924290"/>
            <a:ext cx="9144000" cy="7646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l="17306" t="27178" r="16318" b="27177"/>
          <a:stretch/>
        </p:blipFill>
        <p:spPr>
          <a:xfrm>
            <a:off x="8037242" y="5520642"/>
            <a:ext cx="936702" cy="322068"/>
          </a:xfrm>
          <a:prstGeom prst="rect">
            <a:avLst/>
          </a:prstGeom>
        </p:spPr>
      </p:pic>
    </p:spTree>
    <p:extLst>
      <p:ext uri="{BB962C8B-B14F-4D97-AF65-F5344CB8AC3E}">
        <p14:creationId xmlns:p14="http://schemas.microsoft.com/office/powerpoint/2010/main" val="41723071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endParaRPr lang="en-US" sz="2700" dirty="0">
              <a:latin typeface="Myriad Pro" pitchFamily="34" charset="0"/>
            </a:endParaRPr>
          </a:p>
          <a:p>
            <a:pPr>
              <a:buClr>
                <a:srgbClr val="0070C0"/>
              </a:buClr>
              <a:buFont typeface="Arial" pitchFamily="34" charset="0"/>
              <a:buChar char="•"/>
            </a:pPr>
            <a:endParaRPr lang="en-US" sz="1950" dirty="0">
              <a:latin typeface="Myriad Pro" pitchFamily="34" charset="0"/>
            </a:endParaRPr>
          </a:p>
        </p:txBody>
      </p:sp>
      <p:pic>
        <p:nvPicPr>
          <p:cNvPr id="2" name="Picture 1"/>
          <p:cNvPicPr>
            <a:picLocks noChangeAspect="1"/>
          </p:cNvPicPr>
          <p:nvPr/>
        </p:nvPicPr>
        <p:blipFill>
          <a:blip r:embed="rId2"/>
          <a:stretch>
            <a:fillRect/>
          </a:stretch>
        </p:blipFill>
        <p:spPr>
          <a:xfrm>
            <a:off x="7188436" y="1079771"/>
            <a:ext cx="957263" cy="578644"/>
          </a:xfrm>
          <a:prstGeom prst="rect">
            <a:avLst/>
          </a:prstGeom>
        </p:spPr>
      </p:pic>
      <p:sp>
        <p:nvSpPr>
          <p:cNvPr id="4" name="TextBox 3"/>
          <p:cNvSpPr txBox="1"/>
          <p:nvPr/>
        </p:nvSpPr>
        <p:spPr>
          <a:xfrm>
            <a:off x="292720" y="1878975"/>
            <a:ext cx="7525610" cy="4071179"/>
          </a:xfrm>
          <a:prstGeom prst="rect">
            <a:avLst/>
          </a:prstGeom>
          <a:noFill/>
        </p:spPr>
        <p:txBody>
          <a:bodyPr wrap="square" rtlCol="0">
            <a:spAutoFit/>
          </a:bodyPr>
          <a:lstStyle/>
          <a:p>
            <a:pPr marL="257175" indent="-257175">
              <a:lnSpc>
                <a:spcPct val="150000"/>
              </a:lnSpc>
              <a:buFont typeface="Arial" panose="020B0604020202020204" pitchFamily="34" charset="0"/>
              <a:buChar char="•"/>
              <a:defRPr/>
            </a:pPr>
            <a:r>
              <a:rPr lang="en-IE"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Nationality</a:t>
            </a:r>
            <a:r>
              <a:rPr lang="en-IE" b="1"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en-IE" dirty="0">
                <a:solidFill>
                  <a:prstClr val="black"/>
                </a:solidFill>
                <a:latin typeface="Tahoma" panose="020B0604030504040204" pitchFamily="34" charset="0"/>
                <a:ea typeface="Tahoma" panose="020B0604030504040204" pitchFamily="34" charset="0"/>
                <a:cs typeface="Tahoma" panose="020B0604030504040204" pitchFamily="34" charset="0"/>
              </a:rPr>
              <a:t> Irish, EU, EEA, Swiss nationals or have specific leave to remain in the State.</a:t>
            </a:r>
          </a:p>
          <a:p>
            <a:pPr marL="257175" indent="-257175">
              <a:lnSpc>
                <a:spcPct val="150000"/>
              </a:lnSpc>
              <a:buFont typeface="Arial" panose="020B0604020202020204" pitchFamily="34" charset="0"/>
              <a:buChar char="•"/>
              <a:defRPr/>
            </a:pPr>
            <a:r>
              <a:rPr lang="en-IE"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Residency:</a:t>
            </a:r>
            <a:r>
              <a:rPr lang="en-IE"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en-IE" dirty="0">
                <a:solidFill>
                  <a:prstClr val="black"/>
                </a:solidFill>
                <a:latin typeface="Tahoma" panose="020B0604030504040204" pitchFamily="34" charset="0"/>
                <a:ea typeface="Tahoma" panose="020B0604030504040204" pitchFamily="34" charset="0"/>
                <a:cs typeface="Tahoma" panose="020B0604030504040204" pitchFamily="34" charset="0"/>
              </a:rPr>
              <a:t>  3 of last 5 years in Ireland, EU, EEA or  Switzerland.</a:t>
            </a:r>
          </a:p>
          <a:p>
            <a:pPr marL="257175" indent="-257175">
              <a:lnSpc>
                <a:spcPct val="150000"/>
              </a:lnSpc>
              <a:buFont typeface="Arial" panose="020B0604020202020204" pitchFamily="34" charset="0"/>
              <a:buChar char="•"/>
              <a:defRPr/>
            </a:pPr>
            <a:r>
              <a:rPr lang="en-IE"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Progression</a:t>
            </a:r>
            <a:r>
              <a:rPr lang="en-IE" dirty="0">
                <a:solidFill>
                  <a:prstClr val="black"/>
                </a:solidFill>
                <a:latin typeface="Tahoma" panose="020B0604030504040204" pitchFamily="34" charset="0"/>
                <a:ea typeface="Tahoma" panose="020B0604030504040204" pitchFamily="34" charset="0"/>
                <a:cs typeface="Tahoma" panose="020B0604030504040204" pitchFamily="34" charset="0"/>
              </a:rPr>
              <a:t> in education – NFQ levels 5-10.</a:t>
            </a:r>
          </a:p>
          <a:p>
            <a:pPr marL="257175" indent="-257175">
              <a:lnSpc>
                <a:spcPct val="150000"/>
              </a:lnSpc>
              <a:buFont typeface="Arial" panose="020B0604020202020204" pitchFamily="34" charset="0"/>
              <a:buChar char="•"/>
              <a:defRPr/>
            </a:pPr>
            <a:r>
              <a:rPr lang="en-IE"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Approved College/Course</a:t>
            </a:r>
          </a:p>
          <a:p>
            <a:pPr marL="257175" indent="-257175">
              <a:lnSpc>
                <a:spcPct val="150000"/>
              </a:lnSpc>
              <a:buFont typeface="Arial" panose="020B0604020202020204" pitchFamily="34" charset="0"/>
              <a:buChar char="•"/>
              <a:defRPr/>
            </a:pPr>
            <a:r>
              <a:rPr lang="en-IE"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‘Reckonable’ Income </a:t>
            </a:r>
            <a:r>
              <a:rPr lang="en-IE" dirty="0">
                <a:solidFill>
                  <a:prstClr val="black"/>
                </a:solidFill>
                <a:latin typeface="Tahoma" panose="020B0604030504040204" pitchFamily="34" charset="0"/>
                <a:ea typeface="Tahoma" panose="020B0604030504040204" pitchFamily="34" charset="0"/>
                <a:cs typeface="Tahoma" panose="020B0604030504040204" pitchFamily="34" charset="0"/>
              </a:rPr>
              <a:t>(Class - Dependent/Independent)</a:t>
            </a:r>
            <a:r>
              <a:rPr lang="en-IE"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IE" dirty="0">
                <a:solidFill>
                  <a:prstClr val="black"/>
                </a:solidFill>
                <a:latin typeface="Tahoma" panose="020B0604030504040204" pitchFamily="34" charset="0"/>
                <a:ea typeface="Tahoma" panose="020B0604030504040204" pitchFamily="34" charset="0"/>
                <a:cs typeface="Tahoma" panose="020B0604030504040204" pitchFamily="34" charset="0"/>
              </a:rPr>
              <a:t>less than €54,240/ €59,595/ €64,700 </a:t>
            </a:r>
          </a:p>
          <a:p>
            <a:pPr lvl="0">
              <a:lnSpc>
                <a:spcPct val="150000"/>
              </a:lnSpc>
              <a:defRPr/>
            </a:pPr>
            <a:r>
              <a:rPr lang="en-IE" dirty="0">
                <a:solidFill>
                  <a:prstClr val="black"/>
                </a:solidFill>
                <a:latin typeface="Tahoma" panose="020B0604030504040204" pitchFamily="34" charset="0"/>
                <a:ea typeface="Tahoma" panose="020B0604030504040204" pitchFamily="34" charset="0"/>
                <a:cs typeface="Tahoma" panose="020B0604030504040204" pitchFamily="34" charset="0"/>
              </a:rPr>
              <a:t>		less than €39,875/ €43,810/ €47,575</a:t>
            </a:r>
          </a:p>
          <a:p>
            <a:pPr lvl="0">
              <a:lnSpc>
                <a:spcPct val="150000"/>
              </a:lnSpc>
              <a:defRPr/>
            </a:pPr>
            <a:r>
              <a:rPr lang="en-IE" dirty="0">
                <a:solidFill>
                  <a:prstClr val="black"/>
                </a:solidFill>
                <a:latin typeface="Tahoma" panose="020B0604030504040204" pitchFamily="34" charset="0"/>
                <a:ea typeface="Tahoma" panose="020B0604030504040204" pitchFamily="34" charset="0"/>
                <a:cs typeface="Tahoma" panose="020B0604030504040204" pitchFamily="34" charset="0"/>
              </a:rPr>
              <a:t>		less than €24,500 </a:t>
            </a:r>
          </a:p>
          <a:p>
            <a:pPr lvl="0">
              <a:lnSpc>
                <a:spcPct val="150000"/>
              </a:lnSpc>
              <a:defRPr/>
            </a:pPr>
            <a:r>
              <a:rPr lang="en-IE" sz="1200" dirty="0">
                <a:solidFill>
                  <a:prstClr val="black"/>
                </a:solidFill>
                <a:latin typeface="Tahoma" panose="020B0604030504040204" pitchFamily="34" charset="0"/>
                <a:ea typeface="Tahoma" panose="020B0604030504040204" pitchFamily="34" charset="0"/>
                <a:cs typeface="Tahoma" panose="020B0604030504040204" pitchFamily="34" charset="0"/>
              </a:rPr>
              <a:t>www.susi.ie/undergraduate-income-threshold-and-grant-award-rates/</a:t>
            </a:r>
          </a:p>
        </p:txBody>
      </p:sp>
      <p:sp>
        <p:nvSpPr>
          <p:cNvPr id="10" name="Rectangle 9"/>
          <p:cNvSpPr/>
          <p:nvPr/>
        </p:nvSpPr>
        <p:spPr>
          <a:xfrm>
            <a:off x="182443" y="883120"/>
            <a:ext cx="5663730" cy="780470"/>
          </a:xfrm>
          <a:prstGeom prst="rect">
            <a:avLst/>
          </a:prstGeom>
        </p:spPr>
        <p:txBody>
          <a:bodyPr wrap="none">
            <a:spAutoFit/>
          </a:bodyPr>
          <a:lstStyle/>
          <a:p>
            <a:pPr>
              <a:lnSpc>
                <a:spcPct val="150000"/>
              </a:lnSpc>
              <a:spcBef>
                <a:spcPts val="900"/>
              </a:spcBef>
            </a:pPr>
            <a:r>
              <a:rPr lang="en-GB" sz="3450" kern="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SUSI: Key Eligibility Criteria </a:t>
            </a:r>
          </a:p>
        </p:txBody>
      </p:sp>
      <p:sp>
        <p:nvSpPr>
          <p:cNvPr id="11" name="Rectangle 10"/>
          <p:cNvSpPr/>
          <p:nvPr/>
        </p:nvSpPr>
        <p:spPr>
          <a:xfrm>
            <a:off x="0" y="5924290"/>
            <a:ext cx="9144000" cy="7646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7306" t="27178" r="16318" b="27177"/>
          <a:stretch/>
        </p:blipFill>
        <p:spPr>
          <a:xfrm>
            <a:off x="8037242" y="5520642"/>
            <a:ext cx="936702" cy="322068"/>
          </a:xfrm>
          <a:prstGeom prst="rect">
            <a:avLst/>
          </a:prstGeom>
        </p:spPr>
      </p:pic>
    </p:spTree>
    <p:extLst>
      <p:ext uri="{BB962C8B-B14F-4D97-AF65-F5344CB8AC3E}">
        <p14:creationId xmlns:p14="http://schemas.microsoft.com/office/powerpoint/2010/main" val="1502504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endParaRPr lang="en-US" sz="2700" dirty="0">
              <a:latin typeface="Myriad Pro" pitchFamily="34" charset="0"/>
            </a:endParaRPr>
          </a:p>
          <a:p>
            <a:pPr>
              <a:buClr>
                <a:srgbClr val="0070C0"/>
              </a:buClr>
              <a:buFont typeface="Arial" pitchFamily="34" charset="0"/>
              <a:buChar char="•"/>
            </a:pPr>
            <a:endParaRPr lang="en-US" sz="1950" dirty="0">
              <a:latin typeface="Myriad Pro" pitchFamily="34" charset="0"/>
            </a:endParaRPr>
          </a:p>
        </p:txBody>
      </p:sp>
      <p:pic>
        <p:nvPicPr>
          <p:cNvPr id="9" name="Picture 8"/>
          <p:cNvPicPr>
            <a:picLocks noChangeAspect="1"/>
          </p:cNvPicPr>
          <p:nvPr/>
        </p:nvPicPr>
        <p:blipFill>
          <a:blip r:embed="rId2"/>
          <a:stretch>
            <a:fillRect/>
          </a:stretch>
        </p:blipFill>
        <p:spPr>
          <a:xfrm>
            <a:off x="7156366" y="1086096"/>
            <a:ext cx="957263" cy="578644"/>
          </a:xfrm>
          <a:prstGeom prst="rect">
            <a:avLst/>
          </a:prstGeom>
        </p:spPr>
      </p:pic>
      <p:sp>
        <p:nvSpPr>
          <p:cNvPr id="17" name="Rectangle 16"/>
          <p:cNvSpPr/>
          <p:nvPr/>
        </p:nvSpPr>
        <p:spPr>
          <a:xfrm>
            <a:off x="2461471" y="3924608"/>
            <a:ext cx="4857750" cy="323165"/>
          </a:xfrm>
          <a:prstGeom prst="rect">
            <a:avLst/>
          </a:prstGeom>
        </p:spPr>
        <p:txBody>
          <a:bodyPr wrap="square">
            <a:spAutoFit/>
          </a:bodyPr>
          <a:lstStyle/>
          <a:p>
            <a:pPr lvl="0" algn="ctr">
              <a:buClr>
                <a:srgbClr val="0070C0"/>
              </a:buClr>
            </a:pPr>
            <a:r>
              <a:rPr lang="en-US" sz="750" dirty="0">
                <a:solidFill>
                  <a:schemeClr val="bg1"/>
                </a:solidFill>
                <a:latin typeface="Myriad Pro" pitchFamily="34" charset="0"/>
              </a:rPr>
              <a:t> </a:t>
            </a:r>
          </a:p>
          <a:p>
            <a:pPr lvl="0" algn="ctr">
              <a:buClr>
                <a:srgbClr val="0070C0"/>
              </a:buClr>
            </a:pPr>
            <a:endParaRPr lang="en-US" sz="750" dirty="0">
              <a:solidFill>
                <a:schemeClr val="bg1"/>
              </a:solidFill>
              <a:latin typeface="Myriad Pro" pitchFamily="34" charset="0"/>
            </a:endParaRPr>
          </a:p>
        </p:txBody>
      </p:sp>
      <p:sp>
        <p:nvSpPr>
          <p:cNvPr id="2" name="TextBox 1"/>
          <p:cNvSpPr txBox="1"/>
          <p:nvPr/>
        </p:nvSpPr>
        <p:spPr>
          <a:xfrm>
            <a:off x="302287" y="1799308"/>
            <a:ext cx="7348236" cy="2113399"/>
          </a:xfrm>
          <a:prstGeom prst="rect">
            <a:avLst/>
          </a:prstGeom>
          <a:noFill/>
        </p:spPr>
        <p:txBody>
          <a:bodyPr wrap="square" rtlCol="0">
            <a:spAutoFit/>
          </a:bodyPr>
          <a:lstStyle/>
          <a:p>
            <a:pPr marL="257175" indent="-257175">
              <a:lnSpc>
                <a:spcPct val="150000"/>
              </a:lnSpc>
              <a:buFont typeface="Arial" panose="020B0604020202020204" pitchFamily="34" charset="0"/>
              <a:buChar char="•"/>
              <a:defRPr/>
            </a:pPr>
            <a:r>
              <a:rPr lang="en-IE"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Check the website: </a:t>
            </a:r>
            <a:r>
              <a:rPr lang="en-IE" dirty="0">
                <a:solidFill>
                  <a:prstClr val="black"/>
                </a:solidFill>
                <a:latin typeface="Tahoma" panose="020B0604030504040204" pitchFamily="34" charset="0"/>
                <a:ea typeface="Tahoma" panose="020B0604030504040204" pitchFamily="34" charset="0"/>
                <a:cs typeface="Tahoma" panose="020B0604030504040204" pitchFamily="34" charset="0"/>
              </a:rPr>
              <a:t>www.susi.ie </a:t>
            </a:r>
            <a:br>
              <a:rPr lang="en-IE" dirty="0">
                <a:solidFill>
                  <a:prstClr val="black"/>
                </a:solidFill>
                <a:latin typeface="Tahoma" panose="020B0604030504040204" pitchFamily="34" charset="0"/>
                <a:ea typeface="Tahoma" panose="020B0604030504040204" pitchFamily="34" charset="0"/>
                <a:cs typeface="Tahoma" panose="020B0604030504040204" pitchFamily="34" charset="0"/>
              </a:rPr>
            </a:br>
            <a:r>
              <a:rPr lang="en-IE"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a:t>
            </a:r>
            <a:r>
              <a:rPr lang="en-IE"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Use Eligibility Reckoner</a:t>
            </a:r>
            <a:r>
              <a:rPr lang="en-IE"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a:t>
            </a:r>
          </a:p>
          <a:p>
            <a:pPr marL="257175" indent="-257175">
              <a:lnSpc>
                <a:spcPct val="150000"/>
              </a:lnSpc>
              <a:buFont typeface="Arial" panose="020B0604020202020204" pitchFamily="34" charset="0"/>
              <a:buChar char="•"/>
              <a:defRPr/>
            </a:pPr>
            <a:r>
              <a:rPr lang="en-IE"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CAO form: </a:t>
            </a:r>
            <a:r>
              <a:rPr lang="en-IE" dirty="0">
                <a:solidFill>
                  <a:prstClr val="black"/>
                </a:solidFill>
                <a:latin typeface="Tahoma" panose="020B0604030504040204" pitchFamily="34" charset="0"/>
                <a:ea typeface="Tahoma" panose="020B0604030504040204" pitchFamily="34" charset="0"/>
                <a:cs typeface="Tahoma" panose="020B0604030504040204" pitchFamily="34" charset="0"/>
              </a:rPr>
              <a:t>Tick the SUSI option to share your college acceptance</a:t>
            </a:r>
          </a:p>
          <a:p>
            <a:pPr marL="257175" indent="-257175">
              <a:lnSpc>
                <a:spcPct val="150000"/>
              </a:lnSpc>
              <a:buFont typeface="Arial" panose="020B0604020202020204" pitchFamily="34" charset="0"/>
              <a:buChar char="•"/>
              <a:defRPr/>
            </a:pPr>
            <a:r>
              <a:rPr lang="en-IE"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Apply early: </a:t>
            </a:r>
            <a:r>
              <a:rPr lang="en-IE" dirty="0">
                <a:solidFill>
                  <a:prstClr val="black"/>
                </a:solidFill>
                <a:latin typeface="Tahoma" panose="020B0604030504040204" pitchFamily="34" charset="0"/>
                <a:ea typeface="Tahoma" panose="020B0604030504040204" pitchFamily="34" charset="0"/>
                <a:cs typeface="Tahoma" panose="020B0604030504040204" pitchFamily="34" charset="0"/>
              </a:rPr>
              <a:t>April 2021</a:t>
            </a:r>
          </a:p>
          <a:p>
            <a:pPr marL="257175" indent="-257175">
              <a:lnSpc>
                <a:spcPct val="150000"/>
              </a:lnSpc>
              <a:buFont typeface="Arial" panose="020B0604020202020204" pitchFamily="34" charset="0"/>
              <a:buChar char="•"/>
              <a:defRPr/>
            </a:pPr>
            <a:r>
              <a:rPr lang="en-IE"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Return requested documentation: </a:t>
            </a:r>
            <a:r>
              <a:rPr lang="en-IE" dirty="0">
                <a:solidFill>
                  <a:prstClr val="black"/>
                </a:solidFill>
                <a:latin typeface="Tahoma" panose="020B0604030504040204" pitchFamily="34" charset="0"/>
                <a:ea typeface="Tahoma" panose="020B0604030504040204" pitchFamily="34" charset="0"/>
                <a:cs typeface="Tahoma" panose="020B0604030504040204" pitchFamily="34" charset="0"/>
              </a:rPr>
              <a:t>complete and on time</a:t>
            </a:r>
          </a:p>
        </p:txBody>
      </p:sp>
      <p:sp>
        <p:nvSpPr>
          <p:cNvPr id="4" name="Rectangle 3"/>
          <p:cNvSpPr/>
          <p:nvPr/>
        </p:nvSpPr>
        <p:spPr>
          <a:xfrm>
            <a:off x="4297273" y="3934738"/>
            <a:ext cx="4232984" cy="1608133"/>
          </a:xfrm>
          <a:prstGeom prst="rect">
            <a:avLst/>
          </a:prstGeom>
        </p:spPr>
        <p:txBody>
          <a:bodyPr wrap="square">
            <a:spAutoFit/>
          </a:bodyPr>
          <a:lstStyle/>
          <a:p>
            <a:pPr marL="257175" indent="-257175">
              <a:lnSpc>
                <a:spcPct val="150000"/>
              </a:lnSpc>
              <a:buFont typeface="Arial" panose="020B0604020202020204" pitchFamily="34" charset="0"/>
              <a:buChar char="•"/>
              <a:defRPr/>
            </a:pPr>
            <a:r>
              <a:rPr lang="en-IE" sz="135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Website:</a:t>
            </a:r>
            <a:r>
              <a:rPr lang="en-IE" sz="135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en-IE" sz="1350" dirty="0">
                <a:latin typeface="Tahoma" panose="020B0604030504040204" pitchFamily="34" charset="0"/>
                <a:ea typeface="Tahoma" panose="020B0604030504040204" pitchFamily="34" charset="0"/>
                <a:cs typeface="Tahoma" panose="020B0604030504040204" pitchFamily="34" charset="0"/>
                <a:hlinkClick r:id="rId3"/>
              </a:rPr>
              <a:t>www.susi.ie</a:t>
            </a:r>
            <a:r>
              <a:rPr lang="en-IE" sz="1350" dirty="0">
                <a:latin typeface="Tahoma" panose="020B0604030504040204" pitchFamily="34" charset="0"/>
                <a:ea typeface="Tahoma" panose="020B0604030504040204" pitchFamily="34" charset="0"/>
                <a:cs typeface="Tahoma" panose="020B0604030504040204" pitchFamily="34" charset="0"/>
              </a:rPr>
              <a:t>	</a:t>
            </a:r>
          </a:p>
          <a:p>
            <a:pPr marL="257175" indent="-257175">
              <a:lnSpc>
                <a:spcPct val="150000"/>
              </a:lnSpc>
              <a:buFont typeface="Arial" panose="020B0604020202020204" pitchFamily="34" charset="0"/>
              <a:buChar char="•"/>
              <a:defRPr/>
            </a:pPr>
            <a:r>
              <a:rPr lang="en-IE" sz="135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Email:</a:t>
            </a:r>
            <a:r>
              <a:rPr lang="en-IE" sz="135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en-IE" sz="1350" dirty="0">
                <a:latin typeface="Tahoma" panose="020B0604030504040204" pitchFamily="34" charset="0"/>
                <a:ea typeface="Tahoma" panose="020B0604030504040204" pitchFamily="34" charset="0"/>
                <a:cs typeface="Tahoma" panose="020B0604030504040204" pitchFamily="34" charset="0"/>
              </a:rPr>
              <a:t>support@susi.ie</a:t>
            </a:r>
          </a:p>
          <a:p>
            <a:pPr marL="257175" indent="-257175">
              <a:lnSpc>
                <a:spcPct val="150000"/>
              </a:lnSpc>
              <a:buFont typeface="Arial" panose="020B0604020202020204" pitchFamily="34" charset="0"/>
              <a:buChar char="•"/>
              <a:defRPr/>
            </a:pPr>
            <a:r>
              <a:rPr lang="en-IE" sz="135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Facebook</a:t>
            </a:r>
            <a:r>
              <a:rPr lang="en-IE" sz="135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a:t>
            </a:r>
            <a:r>
              <a:rPr lang="en-IE" sz="1350" dirty="0">
                <a:latin typeface="Tahoma" panose="020B0604030504040204" pitchFamily="34" charset="0"/>
                <a:ea typeface="Tahoma" panose="020B0604030504040204" pitchFamily="34" charset="0"/>
                <a:cs typeface="Tahoma" panose="020B0604030504040204" pitchFamily="34" charset="0"/>
              </a:rPr>
              <a:t>com/</a:t>
            </a:r>
            <a:r>
              <a:rPr lang="en-IE" sz="1350" dirty="0" err="1">
                <a:latin typeface="Tahoma" panose="020B0604030504040204" pitchFamily="34" charset="0"/>
                <a:ea typeface="Tahoma" panose="020B0604030504040204" pitchFamily="34" charset="0"/>
                <a:cs typeface="Tahoma" panose="020B0604030504040204" pitchFamily="34" charset="0"/>
              </a:rPr>
              <a:t>susisupport</a:t>
            </a:r>
            <a:endParaRPr lang="en-IE" sz="1350" dirty="0">
              <a:latin typeface="Tahoma" panose="020B0604030504040204" pitchFamily="34" charset="0"/>
              <a:ea typeface="Tahoma" panose="020B0604030504040204" pitchFamily="34" charset="0"/>
              <a:cs typeface="Tahoma" panose="020B0604030504040204" pitchFamily="34" charset="0"/>
            </a:endParaRPr>
          </a:p>
          <a:p>
            <a:pPr marL="257175" indent="-257175">
              <a:lnSpc>
                <a:spcPct val="150000"/>
              </a:lnSpc>
              <a:buFont typeface="Arial" panose="020B0604020202020204" pitchFamily="34" charset="0"/>
              <a:buChar char="•"/>
              <a:defRPr/>
            </a:pPr>
            <a:r>
              <a:rPr lang="en-IE" sz="135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Twitter</a:t>
            </a:r>
            <a:r>
              <a:rPr lang="en-IE" sz="135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a:t>
            </a:r>
            <a:r>
              <a:rPr lang="en-IE" sz="1350" dirty="0">
                <a:latin typeface="Tahoma" panose="020B0604030504040204" pitchFamily="34" charset="0"/>
                <a:ea typeface="Tahoma" panose="020B0604030504040204" pitchFamily="34" charset="0"/>
                <a:cs typeface="Tahoma" panose="020B0604030504040204" pitchFamily="34" charset="0"/>
              </a:rPr>
              <a:t>com/</a:t>
            </a:r>
            <a:r>
              <a:rPr lang="en-IE" sz="1350" dirty="0" err="1">
                <a:latin typeface="Tahoma" panose="020B0604030504040204" pitchFamily="34" charset="0"/>
                <a:ea typeface="Tahoma" panose="020B0604030504040204" pitchFamily="34" charset="0"/>
                <a:cs typeface="Tahoma" panose="020B0604030504040204" pitchFamily="34" charset="0"/>
              </a:rPr>
              <a:t>susihelpdesk</a:t>
            </a:r>
            <a:endParaRPr lang="en-IE" sz="1350" dirty="0">
              <a:latin typeface="Tahoma" panose="020B0604030504040204" pitchFamily="34" charset="0"/>
              <a:ea typeface="Tahoma" panose="020B0604030504040204" pitchFamily="34" charset="0"/>
              <a:cs typeface="Tahoma" panose="020B0604030504040204" pitchFamily="34" charset="0"/>
            </a:endParaRPr>
          </a:p>
          <a:p>
            <a:pPr marL="257175" indent="-257175">
              <a:lnSpc>
                <a:spcPct val="150000"/>
              </a:lnSpc>
              <a:buFont typeface="Arial" panose="020B0604020202020204" pitchFamily="34" charset="0"/>
              <a:buChar char="•"/>
              <a:defRPr/>
            </a:pPr>
            <a:r>
              <a:rPr lang="en-IE" sz="135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Telephone helpdesk</a:t>
            </a:r>
            <a:r>
              <a:rPr lang="en-IE" sz="135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en-IE" sz="1350" dirty="0">
                <a:latin typeface="Tahoma" panose="020B0604030504040204" pitchFamily="34" charset="0"/>
                <a:ea typeface="Tahoma" panose="020B0604030504040204" pitchFamily="34" charset="0"/>
                <a:cs typeface="Tahoma" panose="020B0604030504040204" pitchFamily="34" charset="0"/>
              </a:rPr>
              <a:t>0761 087 874</a:t>
            </a:r>
          </a:p>
        </p:txBody>
      </p:sp>
      <p:sp>
        <p:nvSpPr>
          <p:cNvPr id="27" name="Pentagon 26"/>
          <p:cNvSpPr/>
          <p:nvPr/>
        </p:nvSpPr>
        <p:spPr>
          <a:xfrm>
            <a:off x="505843" y="4212316"/>
            <a:ext cx="2775398" cy="574103"/>
          </a:xfrm>
          <a:prstGeom prst="homePlate">
            <a:avLst/>
          </a:prstGeom>
          <a:solidFill>
            <a:srgbClr val="230C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3000" b="1" dirty="0">
                <a:solidFill>
                  <a:schemeClr val="bg1"/>
                </a:solidFill>
                <a:ea typeface="Verdana" panose="020B0604030504040204" pitchFamily="34" charset="0"/>
                <a:cs typeface="Verdana" panose="020B0604030504040204" pitchFamily="34" charset="0"/>
              </a:rPr>
              <a:t>Contact SUSI</a:t>
            </a:r>
          </a:p>
        </p:txBody>
      </p:sp>
      <p:sp>
        <p:nvSpPr>
          <p:cNvPr id="12" name="Rectangle 11"/>
          <p:cNvSpPr/>
          <p:nvPr/>
        </p:nvSpPr>
        <p:spPr>
          <a:xfrm>
            <a:off x="200550" y="932989"/>
            <a:ext cx="5663730" cy="780470"/>
          </a:xfrm>
          <a:prstGeom prst="rect">
            <a:avLst/>
          </a:prstGeom>
        </p:spPr>
        <p:txBody>
          <a:bodyPr wrap="none">
            <a:spAutoFit/>
          </a:bodyPr>
          <a:lstStyle/>
          <a:p>
            <a:pPr>
              <a:lnSpc>
                <a:spcPct val="150000"/>
              </a:lnSpc>
              <a:spcBef>
                <a:spcPts val="900"/>
              </a:spcBef>
            </a:pPr>
            <a:r>
              <a:rPr lang="en-GB" sz="3450" kern="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SUSI: Key Eligibility Criteria </a:t>
            </a:r>
          </a:p>
        </p:txBody>
      </p:sp>
      <p:sp>
        <p:nvSpPr>
          <p:cNvPr id="15" name="Rectangle 14"/>
          <p:cNvSpPr/>
          <p:nvPr/>
        </p:nvSpPr>
        <p:spPr>
          <a:xfrm>
            <a:off x="0" y="5924290"/>
            <a:ext cx="9144000" cy="7646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17306" t="27178" r="16318" b="27177"/>
          <a:stretch/>
        </p:blipFill>
        <p:spPr>
          <a:xfrm>
            <a:off x="8037242" y="5520642"/>
            <a:ext cx="936702" cy="322068"/>
          </a:xfrm>
          <a:prstGeom prst="rect">
            <a:avLst/>
          </a:prstGeom>
        </p:spPr>
      </p:pic>
    </p:spTree>
    <p:extLst>
      <p:ext uri="{BB962C8B-B14F-4D97-AF65-F5344CB8AC3E}">
        <p14:creationId xmlns:p14="http://schemas.microsoft.com/office/powerpoint/2010/main" val="1834522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The National Frameworks of Qualifications</a:t>
            </a:r>
          </a:p>
        </p:txBody>
      </p:sp>
      <p:pic>
        <p:nvPicPr>
          <p:cNvPr id="4" name="Content Placeholder 5" descr="NFQfandiagram.jpg"/>
          <p:cNvPicPr>
            <a:picLocks noGrp="1" noChangeAspect="1"/>
          </p:cNvPicPr>
          <p:nvPr>
            <p:ph sz="quarter" idx="1"/>
          </p:nvPr>
        </p:nvPicPr>
        <p:blipFill>
          <a:blip r:embed="rId2" cstate="print"/>
          <a:stretch>
            <a:fillRect/>
          </a:stretch>
        </p:blipFill>
        <p:spPr>
          <a:xfrm>
            <a:off x="1282238" y="1447800"/>
            <a:ext cx="7036724" cy="457200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8651" y="2513165"/>
            <a:ext cx="7994030" cy="632481"/>
          </a:xfrm>
          <a:prstGeom prst="rect">
            <a:avLst/>
          </a:prstGeom>
          <a:noFill/>
        </p:spPr>
        <p:txBody>
          <a:bodyPr wrap="square" rtlCol="0">
            <a:spAutoFit/>
          </a:bodyPr>
          <a:lstStyle/>
          <a:p>
            <a:pPr marL="495300" indent="-495300">
              <a:lnSpc>
                <a:spcPct val="90000"/>
              </a:lnSpc>
              <a:spcBef>
                <a:spcPct val="20000"/>
              </a:spcBef>
              <a:buFont typeface="Arial" pitchFamily="34" charset="0"/>
              <a:buChar char="•"/>
              <a:defRPr/>
            </a:pPr>
            <a:r>
              <a:rPr lang="en-IE" sz="195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Reduced points CAO offers </a:t>
            </a:r>
            <a:r>
              <a:rPr lang="en-IE" sz="1950" dirty="0">
                <a:solidFill>
                  <a:prstClr val="black"/>
                </a:solidFill>
                <a:latin typeface="Tahoma" panose="020B0604030504040204" pitchFamily="34" charset="0"/>
                <a:ea typeface="Tahoma" panose="020B0604030504040204" pitchFamily="34" charset="0"/>
                <a:cs typeface="Tahoma" panose="020B0604030504040204" pitchFamily="34" charset="0"/>
              </a:rPr>
              <a:t>in the participating colleges provided you meet the minimum entry requirements.</a:t>
            </a:r>
          </a:p>
        </p:txBody>
      </p:sp>
      <p:sp>
        <p:nvSpPr>
          <p:cNvPr id="6" name="TextBox 5"/>
          <p:cNvSpPr txBox="1"/>
          <p:nvPr/>
        </p:nvSpPr>
        <p:spPr>
          <a:xfrm>
            <a:off x="628650" y="3809567"/>
            <a:ext cx="8182049" cy="632481"/>
          </a:xfrm>
          <a:prstGeom prst="rect">
            <a:avLst/>
          </a:prstGeom>
          <a:noFill/>
        </p:spPr>
        <p:txBody>
          <a:bodyPr wrap="square" rtlCol="0">
            <a:spAutoFit/>
          </a:bodyPr>
          <a:lstStyle/>
          <a:p>
            <a:pPr marL="495300" indent="-495300">
              <a:lnSpc>
                <a:spcPct val="90000"/>
              </a:lnSpc>
              <a:spcBef>
                <a:spcPct val="20000"/>
              </a:spcBef>
              <a:buFont typeface="Arial" pitchFamily="34" charset="0"/>
              <a:buChar char="•"/>
              <a:defRPr/>
            </a:pPr>
            <a:r>
              <a:rPr lang="en-IE" sz="195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Post-entry supports </a:t>
            </a:r>
            <a:r>
              <a:rPr lang="en-IE" sz="1950" dirty="0">
                <a:latin typeface="Tahoma" panose="020B0604030504040204" pitchFamily="34" charset="0"/>
                <a:ea typeface="Tahoma" panose="020B0604030504040204" pitchFamily="34" charset="0"/>
                <a:cs typeface="Tahoma" panose="020B0604030504040204" pitchFamily="34" charset="0"/>
              </a:rPr>
              <a:t>such as financial, academic, social and personal.</a:t>
            </a:r>
          </a:p>
        </p:txBody>
      </p:sp>
      <p:sp>
        <p:nvSpPr>
          <p:cNvPr id="9" name="Rectangle 8"/>
          <p:cNvSpPr/>
          <p:nvPr/>
        </p:nvSpPr>
        <p:spPr>
          <a:xfrm>
            <a:off x="284183" y="1068790"/>
            <a:ext cx="4190571" cy="780470"/>
          </a:xfrm>
          <a:prstGeom prst="rect">
            <a:avLst/>
          </a:prstGeom>
        </p:spPr>
        <p:txBody>
          <a:bodyPr wrap="none">
            <a:spAutoFit/>
          </a:bodyPr>
          <a:lstStyle/>
          <a:p>
            <a:pPr>
              <a:lnSpc>
                <a:spcPct val="150000"/>
              </a:lnSpc>
              <a:spcBef>
                <a:spcPts val="900"/>
              </a:spcBef>
            </a:pPr>
            <a:r>
              <a:rPr lang="en-GB" sz="3450" kern="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Why apply to HEAR?</a:t>
            </a:r>
          </a:p>
        </p:txBody>
      </p:sp>
      <p:sp>
        <p:nvSpPr>
          <p:cNvPr id="15" name="Rectangle 14"/>
          <p:cNvSpPr/>
          <p:nvPr/>
        </p:nvSpPr>
        <p:spPr>
          <a:xfrm>
            <a:off x="0" y="5924290"/>
            <a:ext cx="9144000" cy="7646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17306" t="27178" r="16318" b="27177"/>
          <a:stretch/>
        </p:blipFill>
        <p:spPr>
          <a:xfrm>
            <a:off x="8037242" y="5520642"/>
            <a:ext cx="936702" cy="322068"/>
          </a:xfrm>
          <a:prstGeom prst="rect">
            <a:avLst/>
          </a:prstGeom>
        </p:spPr>
      </p:pic>
    </p:spTree>
    <p:extLst>
      <p:ext uri="{BB962C8B-B14F-4D97-AF65-F5344CB8AC3E}">
        <p14:creationId xmlns:p14="http://schemas.microsoft.com/office/powerpoint/2010/main" val="1105590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46150" y="2205572"/>
            <a:ext cx="7591092" cy="3093154"/>
          </a:xfrm>
          <a:prstGeom prst="rect">
            <a:avLst/>
          </a:prstGeom>
        </p:spPr>
        <p:txBody>
          <a:bodyPr wrap="square">
            <a:spAutoFit/>
          </a:bodyPr>
          <a:lstStyle/>
          <a:p>
            <a:r>
              <a:rPr lang="en-IE" sz="15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Reduced Points</a:t>
            </a:r>
          </a:p>
          <a:p>
            <a:pPr marL="257175" indent="-257175">
              <a:buFont typeface="Arial" panose="020B0604020202020204" pitchFamily="34" charset="0"/>
              <a:buChar char="•"/>
            </a:pPr>
            <a:r>
              <a:rPr lang="en-IE" sz="1500" dirty="0">
                <a:solidFill>
                  <a:prstClr val="black"/>
                </a:solidFill>
                <a:latin typeface="Tahoma" panose="020B0604030504040204" pitchFamily="34" charset="0"/>
                <a:ea typeface="Tahoma" panose="020B0604030504040204" pitchFamily="34" charset="0"/>
                <a:cs typeface="Tahoma" panose="020B0604030504040204" pitchFamily="34" charset="0"/>
              </a:rPr>
              <a:t>An example: If the Leaving Certificate points for a course are 366 points, an eligible HEAR applicant could be offered a place with a lower points score e.g. 356 points.</a:t>
            </a:r>
          </a:p>
          <a:p>
            <a:pPr marL="257175" indent="-257175">
              <a:buFont typeface="Arial" panose="020B0604020202020204" pitchFamily="34" charset="0"/>
              <a:buChar char="•"/>
            </a:pPr>
            <a:endParaRPr lang="en-IE" sz="15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57175" indent="-257175">
              <a:buFont typeface="Arial" panose="020B0604020202020204" pitchFamily="34" charset="0"/>
              <a:buChar char="•"/>
            </a:pPr>
            <a:r>
              <a:rPr lang="en-IE" sz="1500" dirty="0">
                <a:solidFill>
                  <a:prstClr val="black"/>
                </a:solidFill>
                <a:latin typeface="Tahoma" panose="020B0604030504040204" pitchFamily="34" charset="0"/>
                <a:ea typeface="Tahoma" panose="020B0604030504040204" pitchFamily="34" charset="0"/>
                <a:cs typeface="Tahoma" panose="020B0604030504040204" pitchFamily="34" charset="0"/>
              </a:rPr>
              <a:t>Applicants need to </a:t>
            </a:r>
            <a:r>
              <a:rPr lang="en-IE" sz="15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meet entry </a:t>
            </a:r>
            <a:r>
              <a:rPr lang="en-IE" sz="1500" dirty="0">
                <a:solidFill>
                  <a:prstClr val="black"/>
                </a:solidFill>
                <a:latin typeface="Tahoma" panose="020B0604030504040204" pitchFamily="34" charset="0"/>
                <a:ea typeface="Tahoma" panose="020B0604030504040204" pitchFamily="34" charset="0"/>
                <a:cs typeface="Tahoma" panose="020B0604030504040204" pitchFamily="34" charset="0"/>
              </a:rPr>
              <a:t>and</a:t>
            </a:r>
            <a:r>
              <a:rPr lang="en-IE" sz="15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IE" sz="15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programme requirements </a:t>
            </a:r>
            <a:r>
              <a:rPr lang="en-IE" sz="1500" dirty="0">
                <a:solidFill>
                  <a:prstClr val="black"/>
                </a:solidFill>
                <a:latin typeface="Tahoma" panose="020B0604030504040204" pitchFamily="34" charset="0"/>
                <a:ea typeface="Tahoma" panose="020B0604030504040204" pitchFamily="34" charset="0"/>
                <a:cs typeface="Tahoma" panose="020B0604030504040204" pitchFamily="34" charset="0"/>
              </a:rPr>
              <a:t>to be </a:t>
            </a:r>
            <a:r>
              <a:rPr lang="en-IE" sz="15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considered for a HEAR reduced points offer</a:t>
            </a:r>
            <a:r>
              <a:rPr lang="en-IE" sz="15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a:t>
            </a:r>
          </a:p>
          <a:p>
            <a:pPr marL="257175" indent="-257175">
              <a:buFont typeface="Arial" panose="020B0604020202020204" pitchFamily="34" charset="0"/>
              <a:buChar char="•"/>
            </a:pPr>
            <a:endParaRPr lang="en-IE" sz="15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57175" indent="-257175">
              <a:buFont typeface="Arial" panose="020B0604020202020204" pitchFamily="34" charset="0"/>
              <a:buChar char="•"/>
            </a:pPr>
            <a:r>
              <a:rPr lang="en-IE" sz="1500" dirty="0">
                <a:solidFill>
                  <a:prstClr val="black"/>
                </a:solidFill>
                <a:latin typeface="Tahoma" panose="020B0604030504040204" pitchFamily="34" charset="0"/>
                <a:ea typeface="Tahoma" panose="020B0604030504040204" pitchFamily="34" charset="0"/>
                <a:cs typeface="Tahoma" panose="020B0604030504040204" pitchFamily="34" charset="0"/>
              </a:rPr>
              <a:t>The amount of points a particular course is reduced by is dependent on: </a:t>
            </a:r>
          </a:p>
          <a:p>
            <a:pPr marL="600075" lvl="1" indent="-257175">
              <a:buFont typeface="Arial" panose="020B0604020202020204" pitchFamily="34" charset="0"/>
              <a:buChar char="•"/>
            </a:pPr>
            <a:r>
              <a:rPr lang="en-IE" sz="1500" dirty="0">
                <a:solidFill>
                  <a:prstClr val="black"/>
                </a:solidFill>
                <a:latin typeface="Tahoma" panose="020B0604030504040204" pitchFamily="34" charset="0"/>
                <a:ea typeface="Tahoma" panose="020B0604030504040204" pitchFamily="34" charset="0"/>
                <a:cs typeface="Tahoma" panose="020B0604030504040204" pitchFamily="34" charset="0"/>
              </a:rPr>
              <a:t>The overall number of places on the course</a:t>
            </a:r>
          </a:p>
          <a:p>
            <a:pPr marL="600075" lvl="1" indent="-257175">
              <a:buFont typeface="Arial" panose="020B0604020202020204" pitchFamily="34" charset="0"/>
              <a:buChar char="•"/>
            </a:pPr>
            <a:r>
              <a:rPr lang="en-IE" sz="1500" dirty="0">
                <a:solidFill>
                  <a:prstClr val="black"/>
                </a:solidFill>
                <a:latin typeface="Tahoma" panose="020B0604030504040204" pitchFamily="34" charset="0"/>
                <a:ea typeface="Tahoma" panose="020B0604030504040204" pitchFamily="34" charset="0"/>
                <a:cs typeface="Tahoma" panose="020B0604030504040204" pitchFamily="34" charset="0"/>
              </a:rPr>
              <a:t>The number of reserved HEAR places on the course</a:t>
            </a:r>
          </a:p>
          <a:p>
            <a:pPr marL="600075" lvl="1" indent="-257175">
              <a:buFont typeface="Arial" panose="020B0604020202020204" pitchFamily="34" charset="0"/>
              <a:buChar char="•"/>
            </a:pPr>
            <a:r>
              <a:rPr lang="en-IE" sz="1500" dirty="0">
                <a:solidFill>
                  <a:prstClr val="black"/>
                </a:solidFill>
                <a:latin typeface="Tahoma" panose="020B0604030504040204" pitchFamily="34" charset="0"/>
                <a:ea typeface="Tahoma" panose="020B0604030504040204" pitchFamily="34" charset="0"/>
                <a:cs typeface="Tahoma" panose="020B0604030504040204" pitchFamily="34" charset="0"/>
              </a:rPr>
              <a:t>The number of HEAR eligible applicants competing for these reserved places.</a:t>
            </a:r>
          </a:p>
          <a:p>
            <a:pPr marL="600075" lvl="1" indent="-257175">
              <a:buFont typeface="Arial" panose="020B0604020202020204" pitchFamily="34" charset="0"/>
              <a:buChar char="•"/>
            </a:pPr>
            <a:endParaRPr lang="en-IE" sz="15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57175" indent="-257175">
              <a:buFont typeface="Arial" panose="020B0604020202020204" pitchFamily="34" charset="0"/>
              <a:buChar char="•"/>
            </a:pPr>
            <a:r>
              <a:rPr lang="en-IE" sz="1500" dirty="0">
                <a:solidFill>
                  <a:prstClr val="black"/>
                </a:solidFill>
                <a:latin typeface="Tahoma" panose="020B0604030504040204" pitchFamily="34" charset="0"/>
                <a:ea typeface="Tahoma" panose="020B0604030504040204" pitchFamily="34" charset="0"/>
                <a:cs typeface="Tahoma" panose="020B0604030504040204" pitchFamily="34" charset="0"/>
              </a:rPr>
              <a:t>The reduction in points for HEAR places can vary every year.</a:t>
            </a:r>
          </a:p>
        </p:txBody>
      </p:sp>
      <p:sp>
        <p:nvSpPr>
          <p:cNvPr id="6" name="Rectangle 5"/>
          <p:cNvSpPr/>
          <p:nvPr/>
        </p:nvSpPr>
        <p:spPr>
          <a:xfrm>
            <a:off x="397003" y="930520"/>
            <a:ext cx="3486852" cy="780470"/>
          </a:xfrm>
          <a:prstGeom prst="rect">
            <a:avLst/>
          </a:prstGeom>
        </p:spPr>
        <p:txBody>
          <a:bodyPr wrap="none">
            <a:spAutoFit/>
          </a:bodyPr>
          <a:lstStyle/>
          <a:p>
            <a:pPr>
              <a:lnSpc>
                <a:spcPct val="150000"/>
              </a:lnSpc>
              <a:spcBef>
                <a:spcPts val="900"/>
              </a:spcBef>
            </a:pPr>
            <a:r>
              <a:rPr lang="en-GB" sz="3450" kern="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Benefits of HEAR</a:t>
            </a:r>
          </a:p>
        </p:txBody>
      </p:sp>
      <p:sp>
        <p:nvSpPr>
          <p:cNvPr id="13" name="Rectangle 12"/>
          <p:cNvSpPr/>
          <p:nvPr/>
        </p:nvSpPr>
        <p:spPr>
          <a:xfrm>
            <a:off x="0" y="5924290"/>
            <a:ext cx="9144000" cy="7646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17306" t="27178" r="16318" b="27177"/>
          <a:stretch/>
        </p:blipFill>
        <p:spPr>
          <a:xfrm>
            <a:off x="8037242" y="5520642"/>
            <a:ext cx="936702" cy="322068"/>
          </a:xfrm>
          <a:prstGeom prst="rect">
            <a:avLst/>
          </a:prstGeom>
        </p:spPr>
      </p:pic>
    </p:spTree>
    <p:extLst>
      <p:ext uri="{BB962C8B-B14F-4D97-AF65-F5344CB8AC3E}">
        <p14:creationId xmlns:p14="http://schemas.microsoft.com/office/powerpoint/2010/main" val="31661778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7003" y="930520"/>
            <a:ext cx="3206327" cy="780470"/>
          </a:xfrm>
          <a:prstGeom prst="rect">
            <a:avLst/>
          </a:prstGeom>
        </p:spPr>
        <p:txBody>
          <a:bodyPr wrap="none">
            <a:spAutoFit/>
          </a:bodyPr>
          <a:lstStyle/>
          <a:p>
            <a:pPr>
              <a:lnSpc>
                <a:spcPct val="150000"/>
              </a:lnSpc>
              <a:spcBef>
                <a:spcPts val="900"/>
              </a:spcBef>
            </a:pPr>
            <a:r>
              <a:rPr lang="en-GB" sz="3450" kern="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Should I apply?</a:t>
            </a:r>
          </a:p>
        </p:txBody>
      </p:sp>
      <p:sp>
        <p:nvSpPr>
          <p:cNvPr id="3" name="TextBox 2"/>
          <p:cNvSpPr txBox="1"/>
          <p:nvPr/>
        </p:nvSpPr>
        <p:spPr>
          <a:xfrm>
            <a:off x="397003" y="2163598"/>
            <a:ext cx="8365997" cy="3359894"/>
          </a:xfrm>
          <a:prstGeom prst="rect">
            <a:avLst/>
          </a:prstGeom>
          <a:noFill/>
        </p:spPr>
        <p:txBody>
          <a:bodyPr wrap="square" lIns="91440" tIns="45720" rIns="91440" bIns="45720" rtlCol="0" anchor="t">
            <a:spAutoFit/>
          </a:bodyPr>
          <a:lstStyle/>
          <a:p>
            <a:pPr marL="257175" indent="-257175" defTabSz="342900">
              <a:lnSpc>
                <a:spcPct val="150000"/>
              </a:lnSpc>
              <a:buFont typeface="+mj-lt"/>
              <a:buAutoNum type="arabicPeriod"/>
              <a:defRPr/>
            </a:pPr>
            <a:r>
              <a:rPr lang="en-IE" b="1" dirty="0">
                <a:solidFill>
                  <a:schemeClr val="accent5">
                    <a:lumMod val="50000"/>
                  </a:schemeClr>
                </a:solidFill>
                <a:latin typeface="Tahoma"/>
                <a:ea typeface="Tahoma"/>
                <a:cs typeface="Tahoma"/>
              </a:rPr>
              <a:t>Was your household income on or below €45,790 in 2021?</a:t>
            </a:r>
          </a:p>
          <a:p>
            <a:pPr marL="257175" indent="-257175" defTabSz="342900">
              <a:lnSpc>
                <a:spcPct val="150000"/>
              </a:lnSpc>
              <a:buFont typeface="+mj-lt"/>
              <a:buAutoNum type="arabicPeriod"/>
              <a:defRPr/>
            </a:pPr>
            <a:r>
              <a:rPr lang="en-IE" dirty="0">
                <a:latin typeface="Tahoma" panose="020B0604030504040204" pitchFamily="34" charset="0"/>
                <a:ea typeface="Tahoma" panose="020B0604030504040204" pitchFamily="34" charset="0"/>
                <a:cs typeface="Tahoma" panose="020B0604030504040204" pitchFamily="34" charset="0"/>
              </a:rPr>
              <a:t>Do you or your family have a </a:t>
            </a:r>
            <a:r>
              <a:rPr lang="en-IE"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Medical Card/GP Visit Card</a:t>
            </a:r>
            <a:r>
              <a:rPr lang="en-IE"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a:t>
            </a:r>
          </a:p>
          <a:p>
            <a:pPr marL="257175" indent="-257175" defTabSz="342900">
              <a:lnSpc>
                <a:spcPct val="150000"/>
              </a:lnSpc>
              <a:buFont typeface="+mj-lt"/>
              <a:buAutoNum type="arabicPeriod"/>
              <a:defRPr/>
            </a:pPr>
            <a:r>
              <a:rPr lang="en-IE" dirty="0">
                <a:latin typeface="Tahoma"/>
                <a:ea typeface="Tahoma"/>
                <a:cs typeface="Tahoma"/>
              </a:rPr>
              <a:t>Did your parents/guardians receive a </a:t>
            </a:r>
            <a:r>
              <a:rPr lang="en-IE" b="1" dirty="0">
                <a:solidFill>
                  <a:schemeClr val="accent5">
                    <a:lumMod val="50000"/>
                  </a:schemeClr>
                </a:solidFill>
                <a:latin typeface="Tahoma"/>
                <a:ea typeface="Tahoma"/>
                <a:cs typeface="Tahoma"/>
              </a:rPr>
              <a:t>means-tested social welfare </a:t>
            </a:r>
            <a:r>
              <a:rPr lang="en-IE" dirty="0">
                <a:latin typeface="Tahoma"/>
                <a:ea typeface="Tahoma"/>
                <a:cs typeface="Tahoma"/>
              </a:rPr>
              <a:t>payment for at least 26 weeks in 2021?</a:t>
            </a:r>
          </a:p>
          <a:p>
            <a:pPr marL="257175" indent="-257175" defTabSz="342900">
              <a:lnSpc>
                <a:spcPct val="150000"/>
              </a:lnSpc>
              <a:buFont typeface="+mj-lt"/>
              <a:buAutoNum type="arabicPeriod"/>
              <a:defRPr/>
            </a:pPr>
            <a:r>
              <a:rPr lang="en-IE" dirty="0">
                <a:latin typeface="Tahoma" panose="020B0604030504040204" pitchFamily="34" charset="0"/>
                <a:ea typeface="Tahoma" panose="020B0604030504040204" pitchFamily="34" charset="0"/>
                <a:cs typeface="Tahoma" panose="020B0604030504040204" pitchFamily="34" charset="0"/>
              </a:rPr>
              <a:t>Is your parents’ or guardians’ </a:t>
            </a:r>
            <a:r>
              <a:rPr lang="en-IE"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employment status under-represented</a:t>
            </a:r>
            <a:r>
              <a:rPr lang="en-IE"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en-IE" dirty="0">
                <a:latin typeface="Tahoma" panose="020B0604030504040204" pitchFamily="34" charset="0"/>
                <a:ea typeface="Tahoma" panose="020B0604030504040204" pitchFamily="34" charset="0"/>
                <a:cs typeface="Tahoma" panose="020B0604030504040204" pitchFamily="34" charset="0"/>
              </a:rPr>
              <a:t>in Higher Education? </a:t>
            </a:r>
          </a:p>
          <a:p>
            <a:pPr marL="257175" indent="-257175" defTabSz="342900">
              <a:lnSpc>
                <a:spcPct val="150000"/>
              </a:lnSpc>
              <a:buFont typeface="+mj-lt"/>
              <a:buAutoNum type="arabicPeriod"/>
              <a:defRPr/>
            </a:pPr>
            <a:r>
              <a:rPr lang="en-IE" dirty="0">
                <a:latin typeface="Tahoma" panose="020B0604030504040204" pitchFamily="34" charset="0"/>
                <a:ea typeface="Tahoma" panose="020B0604030504040204" pitchFamily="34" charset="0"/>
                <a:cs typeface="Tahoma" panose="020B0604030504040204" pitchFamily="34" charset="0"/>
              </a:rPr>
              <a:t>Have you attended a </a:t>
            </a:r>
            <a:r>
              <a:rPr lang="en-IE"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DEIS</a:t>
            </a:r>
            <a:r>
              <a:rPr lang="en-IE"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en-IE" dirty="0">
                <a:latin typeface="Tahoma" panose="020B0604030504040204" pitchFamily="34" charset="0"/>
                <a:ea typeface="Tahoma" panose="020B0604030504040204" pitchFamily="34" charset="0"/>
                <a:cs typeface="Tahoma" panose="020B0604030504040204" pitchFamily="34" charset="0"/>
              </a:rPr>
              <a:t>second level school for five years?</a:t>
            </a:r>
          </a:p>
          <a:p>
            <a:pPr marL="257175" indent="-257175" defTabSz="342900">
              <a:lnSpc>
                <a:spcPct val="150000"/>
              </a:lnSpc>
              <a:buFont typeface="+mj-lt"/>
              <a:buAutoNum type="arabicPeriod"/>
              <a:defRPr/>
            </a:pPr>
            <a:r>
              <a:rPr lang="en-IE" dirty="0">
                <a:latin typeface="Tahoma" panose="020B0604030504040204" pitchFamily="34" charset="0"/>
                <a:ea typeface="Tahoma" panose="020B0604030504040204" pitchFamily="34" charset="0"/>
                <a:cs typeface="Tahoma" panose="020B0604030504040204" pitchFamily="34" charset="0"/>
              </a:rPr>
              <a:t>Do you live in an </a:t>
            </a:r>
            <a:r>
              <a:rPr lang="en-IE"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area</a:t>
            </a:r>
            <a:r>
              <a:rPr lang="en-IE"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en-IE" dirty="0">
                <a:latin typeface="Tahoma" panose="020B0604030504040204" pitchFamily="34" charset="0"/>
                <a:ea typeface="Tahoma" panose="020B0604030504040204" pitchFamily="34" charset="0"/>
                <a:cs typeface="Tahoma" panose="020B0604030504040204" pitchFamily="34" charset="0"/>
              </a:rPr>
              <a:t>of concentrated disadvantage?</a:t>
            </a:r>
          </a:p>
        </p:txBody>
      </p:sp>
      <p:sp>
        <p:nvSpPr>
          <p:cNvPr id="10" name="Rectangle 9"/>
          <p:cNvSpPr/>
          <p:nvPr/>
        </p:nvSpPr>
        <p:spPr>
          <a:xfrm>
            <a:off x="0" y="5924290"/>
            <a:ext cx="9144000" cy="7646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17306" t="27178" r="16318" b="27177"/>
          <a:stretch/>
        </p:blipFill>
        <p:spPr>
          <a:xfrm>
            <a:off x="8037242" y="5520642"/>
            <a:ext cx="936702" cy="322068"/>
          </a:xfrm>
          <a:prstGeom prst="rect">
            <a:avLst/>
          </a:prstGeom>
        </p:spPr>
      </p:pic>
    </p:spTree>
    <p:extLst>
      <p:ext uri="{BB962C8B-B14F-4D97-AF65-F5344CB8AC3E}">
        <p14:creationId xmlns:p14="http://schemas.microsoft.com/office/powerpoint/2010/main" val="17200418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endParaRPr lang="en-US" sz="2700" dirty="0">
              <a:latin typeface="Myriad Pro" pitchFamily="34" charset="0"/>
            </a:endParaRPr>
          </a:p>
          <a:p>
            <a:pPr>
              <a:buClr>
                <a:srgbClr val="0070C0"/>
              </a:buClr>
              <a:buFont typeface="Arial" pitchFamily="34" charset="0"/>
              <a:buChar char="•"/>
            </a:pPr>
            <a:endParaRPr lang="en-US" sz="1950" dirty="0">
              <a:latin typeface="Myriad Pro" pitchFamily="34" charset="0"/>
            </a:endParaRPr>
          </a:p>
          <a:p>
            <a:pPr>
              <a:buClr>
                <a:srgbClr val="0070C0"/>
              </a:buClr>
              <a:buNone/>
            </a:pPr>
            <a:endParaRPr lang="en-US" sz="1950" dirty="0">
              <a:latin typeface="Myriad Pro" pitchFamily="34" charset="0"/>
            </a:endParaRPr>
          </a:p>
        </p:txBody>
      </p:sp>
      <p:sp>
        <p:nvSpPr>
          <p:cNvPr id="2" name="TextBox 1"/>
          <p:cNvSpPr txBox="1"/>
          <p:nvPr/>
        </p:nvSpPr>
        <p:spPr>
          <a:xfrm>
            <a:off x="337058" y="1543266"/>
            <a:ext cx="8639408" cy="3460691"/>
          </a:xfrm>
          <a:prstGeom prst="rect">
            <a:avLst/>
          </a:prstGeom>
          <a:noFill/>
        </p:spPr>
        <p:txBody>
          <a:bodyPr wrap="square" rtlCol="0">
            <a:spAutoFit/>
          </a:bodyPr>
          <a:lstStyle/>
          <a:p>
            <a:pPr lvl="0" algn="ctr">
              <a:lnSpc>
                <a:spcPct val="150000"/>
              </a:lnSpc>
            </a:pPr>
            <a:r>
              <a:rPr lang="en-IE" sz="3000" dirty="0">
                <a:latin typeface="Tahoma" panose="020B0604030504040204" pitchFamily="34" charset="0"/>
                <a:ea typeface="Tahoma" panose="020B0604030504040204" pitchFamily="34" charset="0"/>
                <a:cs typeface="Tahoma" panose="020B0604030504040204" pitchFamily="34" charset="0"/>
              </a:rPr>
              <a:t>You must meet the </a:t>
            </a:r>
          </a:p>
          <a:p>
            <a:pPr lvl="0" algn="ctr">
              <a:lnSpc>
                <a:spcPct val="150000"/>
              </a:lnSpc>
            </a:pPr>
            <a:r>
              <a:rPr lang="en-IE" sz="3000" b="1" dirty="0">
                <a:solidFill>
                  <a:srgbClr val="230C78"/>
                </a:solidFill>
                <a:latin typeface="Tahoma" panose="020B0604030504040204" pitchFamily="34" charset="0"/>
                <a:ea typeface="Tahoma" panose="020B0604030504040204" pitchFamily="34" charset="0"/>
                <a:cs typeface="Tahoma" panose="020B0604030504040204" pitchFamily="34" charset="0"/>
              </a:rPr>
              <a:t>HEAR income limit </a:t>
            </a:r>
          </a:p>
          <a:p>
            <a:pPr lvl="0" algn="ctr">
              <a:lnSpc>
                <a:spcPct val="150000"/>
              </a:lnSpc>
            </a:pPr>
            <a:r>
              <a:rPr lang="en-IE" sz="3000" b="1" dirty="0">
                <a:solidFill>
                  <a:srgbClr val="230C78"/>
                </a:solidFill>
                <a:latin typeface="Tahoma" panose="020B0604030504040204" pitchFamily="34" charset="0"/>
                <a:ea typeface="Tahoma" panose="020B0604030504040204" pitchFamily="34" charset="0"/>
                <a:cs typeface="Tahoma" panose="020B0604030504040204" pitchFamily="34" charset="0"/>
              </a:rPr>
              <a:t>plus </a:t>
            </a:r>
          </a:p>
          <a:p>
            <a:pPr lvl="0" algn="ctr">
              <a:lnSpc>
                <a:spcPct val="150000"/>
              </a:lnSpc>
            </a:pPr>
            <a:r>
              <a:rPr lang="en-IE" sz="3000" dirty="0">
                <a:latin typeface="Tahoma" panose="020B0604030504040204" pitchFamily="34" charset="0"/>
                <a:ea typeface="Tahoma" panose="020B0604030504040204" pitchFamily="34" charset="0"/>
                <a:cs typeface="Tahoma" panose="020B0604030504040204" pitchFamily="34" charset="0"/>
              </a:rPr>
              <a:t>the</a:t>
            </a:r>
            <a:r>
              <a:rPr lang="en-IE" sz="3000" b="1" dirty="0">
                <a:latin typeface="Tahoma" panose="020B0604030504040204" pitchFamily="34" charset="0"/>
                <a:ea typeface="Tahoma" panose="020B0604030504040204" pitchFamily="34" charset="0"/>
                <a:cs typeface="Tahoma" panose="020B0604030504040204" pitchFamily="34" charset="0"/>
              </a:rPr>
              <a:t> </a:t>
            </a:r>
            <a:r>
              <a:rPr lang="en-IE" sz="3000" b="1" dirty="0">
                <a:solidFill>
                  <a:srgbClr val="230C78"/>
                </a:solidFill>
                <a:latin typeface="Tahoma" panose="020B0604030504040204" pitchFamily="34" charset="0"/>
                <a:ea typeface="Tahoma" panose="020B0604030504040204" pitchFamily="34" charset="0"/>
                <a:cs typeface="Tahoma" panose="020B0604030504040204" pitchFamily="34" charset="0"/>
              </a:rPr>
              <a:t>right combination </a:t>
            </a:r>
          </a:p>
          <a:p>
            <a:pPr lvl="0" algn="ctr">
              <a:lnSpc>
                <a:spcPct val="150000"/>
              </a:lnSpc>
            </a:pPr>
            <a:r>
              <a:rPr lang="en-IE" sz="3000" dirty="0">
                <a:latin typeface="Tahoma" panose="020B0604030504040204" pitchFamily="34" charset="0"/>
                <a:ea typeface="Tahoma" panose="020B0604030504040204" pitchFamily="34" charset="0"/>
                <a:cs typeface="Tahoma" panose="020B0604030504040204" pitchFamily="34" charset="0"/>
              </a:rPr>
              <a:t>of</a:t>
            </a:r>
            <a:r>
              <a:rPr lang="en-IE" sz="3000" b="1" dirty="0">
                <a:latin typeface="Tahoma" panose="020B0604030504040204" pitchFamily="34" charset="0"/>
                <a:ea typeface="Tahoma" panose="020B0604030504040204" pitchFamily="34" charset="0"/>
                <a:cs typeface="Tahoma" panose="020B0604030504040204" pitchFamily="34" charset="0"/>
              </a:rPr>
              <a:t> </a:t>
            </a:r>
            <a:r>
              <a:rPr lang="en-IE" sz="3000" b="1" dirty="0">
                <a:solidFill>
                  <a:srgbClr val="230C78"/>
                </a:solidFill>
                <a:latin typeface="Tahoma" panose="020B0604030504040204" pitchFamily="34" charset="0"/>
                <a:ea typeface="Tahoma" panose="020B0604030504040204" pitchFamily="34" charset="0"/>
                <a:cs typeface="Tahoma" panose="020B0604030504040204" pitchFamily="34" charset="0"/>
              </a:rPr>
              <a:t>2</a:t>
            </a:r>
            <a:r>
              <a:rPr lang="en-IE" sz="3000" b="1" dirty="0">
                <a:latin typeface="Tahoma" panose="020B0604030504040204" pitchFamily="34" charset="0"/>
                <a:ea typeface="Tahoma" panose="020B0604030504040204" pitchFamily="34" charset="0"/>
                <a:cs typeface="Tahoma" panose="020B0604030504040204" pitchFamily="34" charset="0"/>
              </a:rPr>
              <a:t> </a:t>
            </a:r>
            <a:r>
              <a:rPr lang="en-IE" sz="3000" dirty="0">
                <a:latin typeface="Tahoma" panose="020B0604030504040204" pitchFamily="34" charset="0"/>
                <a:ea typeface="Tahoma" panose="020B0604030504040204" pitchFamily="34" charset="0"/>
                <a:cs typeface="Tahoma" panose="020B0604030504040204" pitchFamily="34" charset="0"/>
              </a:rPr>
              <a:t>other</a:t>
            </a:r>
            <a:r>
              <a:rPr lang="en-IE" sz="3000" b="1" dirty="0">
                <a:latin typeface="Tahoma" panose="020B0604030504040204" pitchFamily="34" charset="0"/>
                <a:ea typeface="Tahoma" panose="020B0604030504040204" pitchFamily="34" charset="0"/>
                <a:cs typeface="Tahoma" panose="020B0604030504040204" pitchFamily="34" charset="0"/>
              </a:rPr>
              <a:t> </a:t>
            </a:r>
            <a:r>
              <a:rPr lang="en-IE" sz="3000" b="1" dirty="0">
                <a:solidFill>
                  <a:srgbClr val="230C78"/>
                </a:solidFill>
                <a:latin typeface="Tahoma" panose="020B0604030504040204" pitchFamily="34" charset="0"/>
                <a:ea typeface="Tahoma" panose="020B0604030504040204" pitchFamily="34" charset="0"/>
                <a:cs typeface="Tahoma" panose="020B0604030504040204" pitchFamily="34" charset="0"/>
              </a:rPr>
              <a:t>indicators to be eligible</a:t>
            </a:r>
          </a:p>
        </p:txBody>
      </p:sp>
      <p:sp>
        <p:nvSpPr>
          <p:cNvPr id="10" name="Rectangle 9"/>
          <p:cNvSpPr/>
          <p:nvPr/>
        </p:nvSpPr>
        <p:spPr>
          <a:xfrm>
            <a:off x="0" y="5924290"/>
            <a:ext cx="9144000" cy="7646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17306" t="27178" r="16318" b="27177"/>
          <a:stretch/>
        </p:blipFill>
        <p:spPr>
          <a:xfrm>
            <a:off x="8037242" y="5520642"/>
            <a:ext cx="936702" cy="322068"/>
          </a:xfrm>
          <a:prstGeom prst="rect">
            <a:avLst/>
          </a:prstGeom>
        </p:spPr>
      </p:pic>
    </p:spTree>
    <p:extLst>
      <p:ext uri="{BB962C8B-B14F-4D97-AF65-F5344CB8AC3E}">
        <p14:creationId xmlns:p14="http://schemas.microsoft.com/office/powerpoint/2010/main" val="18699330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11683" y="2041745"/>
            <a:ext cx="7886700" cy="3263504"/>
          </a:xfrm>
        </p:spPr>
        <p:txBody>
          <a:bodyPr>
            <a:normAutofit/>
          </a:bodyPr>
          <a:lstStyle/>
          <a:p>
            <a:pPr lvl="2">
              <a:lnSpc>
                <a:spcPct val="150000"/>
              </a:lnSpc>
            </a:pPr>
            <a:endParaRPr lang="en-US" dirty="0">
              <a:latin typeface="Tahoma" panose="020B0604030504040204" pitchFamily="34" charset="0"/>
              <a:ea typeface="Tahoma" panose="020B0604030504040204" pitchFamily="34" charset="0"/>
              <a:cs typeface="Tahoma" panose="020B0604030504040204" pitchFamily="34" charset="0"/>
            </a:endParaRPr>
          </a:p>
          <a:p>
            <a:pPr>
              <a:lnSpc>
                <a:spcPct val="150000"/>
              </a:lnSpc>
              <a:buClr>
                <a:srgbClr val="0070C0"/>
              </a:buClr>
              <a:buFont typeface="Arial" pitchFamily="34" charset="0"/>
              <a:buChar char="•"/>
            </a:pPr>
            <a:endParaRPr lang="en-US" sz="1950" dirty="0">
              <a:latin typeface="Tahoma" panose="020B0604030504040204" pitchFamily="34" charset="0"/>
              <a:ea typeface="Tahoma" panose="020B0604030504040204" pitchFamily="34" charset="0"/>
              <a:cs typeface="Tahoma" panose="020B0604030504040204" pitchFamily="34" charset="0"/>
            </a:endParaRPr>
          </a:p>
          <a:p>
            <a:pPr>
              <a:lnSpc>
                <a:spcPct val="150000"/>
              </a:lnSpc>
              <a:buClr>
                <a:srgbClr val="0070C0"/>
              </a:buClr>
              <a:buNone/>
            </a:pPr>
            <a:endParaRPr lang="en-US" sz="1950"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304799" y="2173981"/>
            <a:ext cx="5125617" cy="2840906"/>
          </a:xfrm>
          <a:prstGeom prst="rect">
            <a:avLst/>
          </a:prstGeom>
          <a:noFill/>
        </p:spPr>
        <p:txBody>
          <a:bodyPr wrap="square" rtlCol="0">
            <a:spAutoFit/>
          </a:bodyPr>
          <a:lstStyle/>
          <a:p>
            <a:pPr marL="273844" indent="-273844">
              <a:lnSpc>
                <a:spcPct val="150000"/>
              </a:lnSpc>
              <a:spcBef>
                <a:spcPts val="150"/>
              </a:spcBef>
              <a:buFontTx/>
              <a:buAutoNum type="arabicPeriod"/>
              <a:defRPr/>
            </a:pPr>
            <a:r>
              <a:rPr lang="en-IE" sz="1500" dirty="0">
                <a:solidFill>
                  <a:prstClr val="black"/>
                </a:solidFill>
                <a:latin typeface="Tahoma" panose="020B0604030504040204" pitchFamily="34" charset="0"/>
                <a:ea typeface="Tahoma" panose="020B0604030504040204" pitchFamily="34" charset="0"/>
                <a:cs typeface="Tahoma" panose="020B0604030504040204" pitchFamily="34" charset="0"/>
              </a:rPr>
              <a:t>Apply to CAO at </a:t>
            </a:r>
            <a:r>
              <a:rPr lang="en-IE" sz="1500" b="1" dirty="0">
                <a:solidFill>
                  <a:srgbClr val="2D2D8A"/>
                </a:solidFill>
                <a:latin typeface="Tahoma" panose="020B0604030504040204" pitchFamily="34" charset="0"/>
                <a:ea typeface="Tahoma" panose="020B0604030504040204" pitchFamily="34" charset="0"/>
                <a:cs typeface="Tahoma" panose="020B0604030504040204" pitchFamily="34" charset="0"/>
              </a:rPr>
              <a:t>www.cao.ie</a:t>
            </a:r>
            <a:r>
              <a:rPr lang="en-IE" sz="1500" dirty="0">
                <a:solidFill>
                  <a:srgbClr val="CC0066"/>
                </a:solidFill>
                <a:latin typeface="Tahoma" panose="020B0604030504040204" pitchFamily="34" charset="0"/>
                <a:ea typeface="Tahoma" panose="020B0604030504040204" pitchFamily="34" charset="0"/>
                <a:cs typeface="Tahoma" panose="020B0604030504040204" pitchFamily="34" charset="0"/>
              </a:rPr>
              <a:t> </a:t>
            </a:r>
            <a:r>
              <a:rPr lang="en-IE" sz="1500" dirty="0">
                <a:solidFill>
                  <a:prstClr val="black"/>
                </a:solidFill>
                <a:latin typeface="Tahoma" panose="020B0604030504040204" pitchFamily="34" charset="0"/>
                <a:ea typeface="Tahoma" panose="020B0604030504040204" pitchFamily="34" charset="0"/>
                <a:cs typeface="Tahoma" panose="020B0604030504040204" pitchFamily="34" charset="0"/>
              </a:rPr>
              <a:t>by </a:t>
            </a:r>
            <a:r>
              <a:rPr lang="en-IE" sz="1500" b="1" dirty="0">
                <a:solidFill>
                  <a:srgbClr val="2D2D8A"/>
                </a:solidFill>
                <a:latin typeface="Tahoma" panose="020B0604030504040204" pitchFamily="34" charset="0"/>
                <a:ea typeface="Tahoma" panose="020B0604030504040204" pitchFamily="34" charset="0"/>
                <a:cs typeface="Tahoma" panose="020B0604030504040204" pitchFamily="34" charset="0"/>
              </a:rPr>
              <a:t>1 February 2022.</a:t>
            </a:r>
            <a:endParaRPr lang="en-IE" sz="1500" dirty="0">
              <a:solidFill>
                <a:srgbClr val="2D2D8A"/>
              </a:solidFill>
              <a:latin typeface="Tahoma" panose="020B0604030504040204" pitchFamily="34" charset="0"/>
              <a:ea typeface="Tahoma" panose="020B0604030504040204" pitchFamily="34" charset="0"/>
              <a:cs typeface="Tahoma" panose="020B0604030504040204" pitchFamily="34" charset="0"/>
            </a:endParaRPr>
          </a:p>
          <a:p>
            <a:pPr marL="273844" indent="-273844">
              <a:lnSpc>
                <a:spcPct val="150000"/>
              </a:lnSpc>
              <a:spcBef>
                <a:spcPct val="0"/>
              </a:spcBef>
              <a:buFontTx/>
              <a:buAutoNum type="arabicPeriod"/>
              <a:defRPr/>
            </a:pPr>
            <a:r>
              <a:rPr lang="en-IE" sz="1500" dirty="0">
                <a:solidFill>
                  <a:prstClr val="black"/>
                </a:solidFill>
                <a:latin typeface="Tahoma" panose="020B0604030504040204" pitchFamily="34" charset="0"/>
                <a:ea typeface="Tahoma" panose="020B0604030504040204" pitchFamily="34" charset="0"/>
                <a:cs typeface="Tahoma" panose="020B0604030504040204" pitchFamily="34" charset="0"/>
              </a:rPr>
              <a:t>Review your HEAR Handbook with your parents or guardians.</a:t>
            </a:r>
            <a:endParaRPr lang="en-IE" sz="75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73844" indent="-273844">
              <a:lnSpc>
                <a:spcPct val="150000"/>
              </a:lnSpc>
              <a:spcBef>
                <a:spcPct val="0"/>
              </a:spcBef>
              <a:defRPr/>
            </a:pPr>
            <a:r>
              <a:rPr lang="en-IE" sz="1500" dirty="0">
                <a:solidFill>
                  <a:prstClr val="black"/>
                </a:solidFill>
                <a:latin typeface="Tahoma" panose="020B0604030504040204" pitchFamily="34" charset="0"/>
                <a:ea typeface="Tahoma" panose="020B0604030504040204" pitchFamily="34" charset="0"/>
                <a:cs typeface="Tahoma" panose="020B0604030504040204" pitchFamily="34" charset="0"/>
              </a:rPr>
              <a:t>3.</a:t>
            </a:r>
            <a:r>
              <a:rPr lang="en-IE" sz="1500" dirty="0">
                <a:solidFill>
                  <a:srgbClr val="CC0066"/>
                </a:solidFill>
                <a:latin typeface="Tahoma" panose="020B0604030504040204" pitchFamily="34" charset="0"/>
                <a:ea typeface="Tahoma" panose="020B0604030504040204" pitchFamily="34" charset="0"/>
                <a:cs typeface="Tahoma" panose="020B0604030504040204" pitchFamily="34" charset="0"/>
              </a:rPr>
              <a:t>  </a:t>
            </a:r>
            <a:r>
              <a:rPr lang="en-IE" sz="1500" dirty="0">
                <a:solidFill>
                  <a:prstClr val="black"/>
                </a:solidFill>
                <a:latin typeface="Tahoma" panose="020B0604030504040204" pitchFamily="34" charset="0"/>
                <a:ea typeface="Tahoma" panose="020B0604030504040204" pitchFamily="34" charset="0"/>
                <a:cs typeface="Tahoma" panose="020B0604030504040204" pitchFamily="34" charset="0"/>
              </a:rPr>
              <a:t>Complete all elements of the online HEAR application form by</a:t>
            </a:r>
            <a:r>
              <a:rPr lang="en-IE" sz="1500" b="1" dirty="0">
                <a:solidFill>
                  <a:srgbClr val="2D2D8A"/>
                </a:solidFill>
                <a:latin typeface="Tahoma" panose="020B0604030504040204" pitchFamily="34" charset="0"/>
                <a:ea typeface="Tahoma" panose="020B0604030504040204" pitchFamily="34" charset="0"/>
                <a:cs typeface="Tahoma" panose="020B0604030504040204" pitchFamily="34" charset="0"/>
              </a:rPr>
              <a:t> 17:15 </a:t>
            </a:r>
            <a:r>
              <a:rPr lang="en-IE" sz="1500" dirty="0">
                <a:solidFill>
                  <a:prstClr val="black"/>
                </a:solidFill>
                <a:latin typeface="Tahoma" panose="020B0604030504040204" pitchFamily="34" charset="0"/>
                <a:ea typeface="Tahoma" panose="020B0604030504040204" pitchFamily="34" charset="0"/>
                <a:cs typeface="Tahoma" panose="020B0604030504040204" pitchFamily="34" charset="0"/>
              </a:rPr>
              <a:t>on </a:t>
            </a:r>
            <a:r>
              <a:rPr lang="en-IE" sz="1500" b="1" dirty="0">
                <a:solidFill>
                  <a:srgbClr val="2D2D8A"/>
                </a:solidFill>
                <a:latin typeface="Tahoma" panose="020B0604030504040204" pitchFamily="34" charset="0"/>
                <a:ea typeface="Tahoma" panose="020B0604030504040204" pitchFamily="34" charset="0"/>
                <a:cs typeface="Tahoma" panose="020B0604030504040204" pitchFamily="34" charset="0"/>
              </a:rPr>
              <a:t>1 March 2022.</a:t>
            </a:r>
            <a:endParaRPr lang="en-IE" sz="75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73844" indent="-273844">
              <a:lnSpc>
                <a:spcPct val="150000"/>
              </a:lnSpc>
              <a:spcBef>
                <a:spcPts val="150"/>
              </a:spcBef>
              <a:defRPr/>
            </a:pPr>
            <a:r>
              <a:rPr lang="en-IE" sz="1500" dirty="0">
                <a:solidFill>
                  <a:prstClr val="black"/>
                </a:solidFill>
                <a:latin typeface="Tahoma" panose="020B0604030504040204" pitchFamily="34" charset="0"/>
                <a:ea typeface="Tahoma" panose="020B0604030504040204" pitchFamily="34" charset="0"/>
                <a:cs typeface="Tahoma" panose="020B0604030504040204" pitchFamily="34" charset="0"/>
              </a:rPr>
              <a:t>4.  Submit </a:t>
            </a:r>
            <a:r>
              <a:rPr lang="en-IE" sz="1500" u="sng" dirty="0">
                <a:solidFill>
                  <a:prstClr val="black"/>
                </a:solidFill>
                <a:latin typeface="Tahoma" panose="020B0604030504040204" pitchFamily="34" charset="0"/>
                <a:ea typeface="Tahoma" panose="020B0604030504040204" pitchFamily="34" charset="0"/>
                <a:cs typeface="Tahoma" panose="020B0604030504040204" pitchFamily="34" charset="0"/>
              </a:rPr>
              <a:t>clear copies</a:t>
            </a:r>
            <a:r>
              <a:rPr lang="en-IE" sz="1500" dirty="0">
                <a:solidFill>
                  <a:prstClr val="black"/>
                </a:solidFill>
                <a:latin typeface="Tahoma" panose="020B0604030504040204" pitchFamily="34" charset="0"/>
                <a:ea typeface="Tahoma" panose="020B0604030504040204" pitchFamily="34" charset="0"/>
                <a:cs typeface="Tahoma" panose="020B0604030504040204" pitchFamily="34" charset="0"/>
              </a:rPr>
              <a:t> of supporting documents requested on your checklist to CAO by </a:t>
            </a:r>
            <a:r>
              <a:rPr lang="en-IE" sz="1500" b="1" dirty="0">
                <a:solidFill>
                  <a:srgbClr val="2D2D8A"/>
                </a:solidFill>
                <a:latin typeface="Tahoma" panose="020B0604030504040204" pitchFamily="34" charset="0"/>
                <a:ea typeface="Tahoma" panose="020B0604030504040204" pitchFamily="34" charset="0"/>
                <a:cs typeface="Tahoma" panose="020B0604030504040204" pitchFamily="34" charset="0"/>
              </a:rPr>
              <a:t>15 March 2022.</a:t>
            </a:r>
            <a:endParaRPr lang="en-IE" sz="1500" dirty="0">
              <a:solidFill>
                <a:srgbClr val="2D2D8A"/>
              </a:solidFill>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397003" y="930520"/>
            <a:ext cx="3369833" cy="780470"/>
          </a:xfrm>
          <a:prstGeom prst="rect">
            <a:avLst/>
          </a:prstGeom>
        </p:spPr>
        <p:txBody>
          <a:bodyPr wrap="none">
            <a:spAutoFit/>
          </a:bodyPr>
          <a:lstStyle/>
          <a:p>
            <a:pPr>
              <a:lnSpc>
                <a:spcPct val="150000"/>
              </a:lnSpc>
              <a:spcBef>
                <a:spcPts val="900"/>
              </a:spcBef>
            </a:pPr>
            <a:r>
              <a:rPr lang="en-GB" sz="3450" kern="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How do I apply?</a:t>
            </a:r>
          </a:p>
        </p:txBody>
      </p:sp>
      <p:sp>
        <p:nvSpPr>
          <p:cNvPr id="11" name="Rectangle 10"/>
          <p:cNvSpPr/>
          <p:nvPr/>
        </p:nvSpPr>
        <p:spPr>
          <a:xfrm>
            <a:off x="0" y="5924290"/>
            <a:ext cx="9144000" cy="7646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7306" t="27178" r="16318" b="27177"/>
          <a:stretch/>
        </p:blipFill>
        <p:spPr>
          <a:xfrm>
            <a:off x="8037242" y="5520642"/>
            <a:ext cx="936702" cy="322068"/>
          </a:xfrm>
          <a:prstGeom prst="rect">
            <a:avLst/>
          </a:prstGeom>
        </p:spPr>
      </p:pic>
      <p:pic>
        <p:nvPicPr>
          <p:cNvPr id="4" name="Picture 3"/>
          <p:cNvPicPr>
            <a:picLocks noChangeAspect="1"/>
          </p:cNvPicPr>
          <p:nvPr/>
        </p:nvPicPr>
        <p:blipFill>
          <a:blip r:embed="rId4"/>
          <a:stretch>
            <a:fillRect/>
          </a:stretch>
        </p:blipFill>
        <p:spPr>
          <a:xfrm>
            <a:off x="5674460" y="1055882"/>
            <a:ext cx="3091088" cy="4357064"/>
          </a:xfrm>
          <a:prstGeom prst="rect">
            <a:avLst/>
          </a:prstGeom>
        </p:spPr>
      </p:pic>
    </p:spTree>
    <p:extLst>
      <p:ext uri="{BB962C8B-B14F-4D97-AF65-F5344CB8AC3E}">
        <p14:creationId xmlns:p14="http://schemas.microsoft.com/office/powerpoint/2010/main" val="32323173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277543" y="2294337"/>
            <a:ext cx="6637734" cy="3278965"/>
          </a:xfrm>
          <a:prstGeom prst="rect">
            <a:avLst/>
          </a:prstGeom>
        </p:spPr>
        <p:txBody>
          <a:bodyPr vert="horz" lIns="68580" tIns="34290" rIns="68580" bIns="34290" rtlCol="0">
            <a:normAutofit/>
          </a:bodyPr>
          <a:lstStyle/>
          <a:p>
            <a:pPr marL="495300" indent="-495300" defTabSz="342900">
              <a:lnSpc>
                <a:spcPct val="80000"/>
              </a:lnSpc>
              <a:spcBef>
                <a:spcPct val="20000"/>
              </a:spcBef>
              <a:defRPr/>
            </a:pPr>
            <a:r>
              <a:rPr lang="en-IE" sz="1200" dirty="0"/>
              <a:t>   </a:t>
            </a:r>
            <a:endParaRPr lang="en-GB" sz="1200" dirty="0"/>
          </a:p>
        </p:txBody>
      </p:sp>
      <p:sp>
        <p:nvSpPr>
          <p:cNvPr id="2" name="TextBox 1"/>
          <p:cNvSpPr txBox="1"/>
          <p:nvPr/>
        </p:nvSpPr>
        <p:spPr>
          <a:xfrm>
            <a:off x="328635" y="2067538"/>
            <a:ext cx="8237964" cy="3718454"/>
          </a:xfrm>
          <a:prstGeom prst="rect">
            <a:avLst/>
          </a:prstGeom>
          <a:noFill/>
        </p:spPr>
        <p:txBody>
          <a:bodyPr wrap="square" rtlCol="0">
            <a:spAutoFit/>
          </a:bodyPr>
          <a:lstStyle/>
          <a:p>
            <a:pPr marL="385763" indent="-385763">
              <a:lnSpc>
                <a:spcPct val="150000"/>
              </a:lnSpc>
              <a:spcBef>
                <a:spcPct val="20000"/>
              </a:spcBef>
              <a:spcAft>
                <a:spcPts val="450"/>
              </a:spcAft>
              <a:buClr>
                <a:schemeClr val="tx1"/>
              </a:buClr>
              <a:buFont typeface="+mj-lt"/>
              <a:buAutoNum type="arabicPeriod"/>
              <a:defRPr/>
            </a:pPr>
            <a:r>
              <a:rPr lang="en-IE" dirty="0">
                <a:solidFill>
                  <a:prstClr val="black"/>
                </a:solidFill>
                <a:latin typeface="Tahoma" panose="020B0604030504040204" pitchFamily="34" charset="0"/>
                <a:ea typeface="Tahoma" panose="020B0604030504040204" pitchFamily="34" charset="0"/>
                <a:cs typeface="Tahoma" panose="020B0604030504040204" pitchFamily="34" charset="0"/>
              </a:rPr>
              <a:t>When you fill in your online HEAR application you will receive a </a:t>
            </a:r>
            <a:r>
              <a:rPr lang="en-IE" b="1" dirty="0">
                <a:solidFill>
                  <a:srgbClr val="230C78"/>
                </a:solidFill>
                <a:latin typeface="Tahoma" panose="020B0604030504040204" pitchFamily="34" charset="0"/>
                <a:ea typeface="Tahoma" panose="020B0604030504040204" pitchFamily="34" charset="0"/>
                <a:cs typeface="Tahoma" panose="020B0604030504040204" pitchFamily="34" charset="0"/>
              </a:rPr>
              <a:t>checklist</a:t>
            </a:r>
            <a:r>
              <a:rPr lang="en-IE" dirty="0">
                <a:solidFill>
                  <a:srgbClr val="230C78"/>
                </a:solidFill>
                <a:latin typeface="Tahoma" panose="020B0604030504040204" pitchFamily="34" charset="0"/>
                <a:ea typeface="Tahoma" panose="020B0604030504040204" pitchFamily="34" charset="0"/>
                <a:cs typeface="Tahoma" panose="020B0604030504040204" pitchFamily="34" charset="0"/>
              </a:rPr>
              <a:t> </a:t>
            </a:r>
            <a:r>
              <a:rPr lang="en-IE" dirty="0">
                <a:solidFill>
                  <a:prstClr val="black"/>
                </a:solidFill>
                <a:latin typeface="Tahoma" panose="020B0604030504040204" pitchFamily="34" charset="0"/>
                <a:ea typeface="Tahoma" panose="020B0604030504040204" pitchFamily="34" charset="0"/>
                <a:cs typeface="Tahoma" panose="020B0604030504040204" pitchFamily="34" charset="0"/>
              </a:rPr>
              <a:t>at the end. This is based on the information you provided.</a:t>
            </a:r>
          </a:p>
          <a:p>
            <a:pPr marL="385763" indent="-385763">
              <a:lnSpc>
                <a:spcPct val="150000"/>
              </a:lnSpc>
              <a:spcBef>
                <a:spcPct val="20000"/>
              </a:spcBef>
              <a:spcAft>
                <a:spcPts val="450"/>
              </a:spcAft>
              <a:buClr>
                <a:schemeClr val="tx1"/>
              </a:buClr>
              <a:buFont typeface="+mj-lt"/>
              <a:buAutoNum type="arabicPeriod"/>
              <a:defRPr/>
            </a:pPr>
            <a:r>
              <a:rPr lang="en-IE" dirty="0">
                <a:solidFill>
                  <a:prstClr val="black"/>
                </a:solidFill>
                <a:latin typeface="Tahoma" panose="020B0604030504040204" pitchFamily="34" charset="0"/>
                <a:ea typeface="Tahoma" panose="020B0604030504040204" pitchFamily="34" charset="0"/>
                <a:cs typeface="Tahoma" panose="020B0604030504040204" pitchFamily="34" charset="0"/>
              </a:rPr>
              <a:t>The </a:t>
            </a:r>
            <a:r>
              <a:rPr lang="en-IE" b="1" dirty="0">
                <a:solidFill>
                  <a:srgbClr val="230C78"/>
                </a:solidFill>
                <a:latin typeface="Tahoma" panose="020B0604030504040204" pitchFamily="34" charset="0"/>
                <a:ea typeface="Tahoma" panose="020B0604030504040204" pitchFamily="34" charset="0"/>
                <a:cs typeface="Tahoma" panose="020B0604030504040204" pitchFamily="34" charset="0"/>
              </a:rPr>
              <a:t>checklist</a:t>
            </a:r>
            <a:r>
              <a:rPr lang="en-IE" dirty="0">
                <a:solidFill>
                  <a:srgbClr val="230C78"/>
                </a:solidFill>
                <a:latin typeface="Tahoma" panose="020B0604030504040204" pitchFamily="34" charset="0"/>
                <a:ea typeface="Tahoma" panose="020B0604030504040204" pitchFamily="34" charset="0"/>
                <a:cs typeface="Tahoma" panose="020B0604030504040204" pitchFamily="34" charset="0"/>
              </a:rPr>
              <a:t> </a:t>
            </a:r>
            <a:r>
              <a:rPr lang="en-IE" dirty="0">
                <a:solidFill>
                  <a:prstClr val="black"/>
                </a:solidFill>
                <a:latin typeface="Tahoma" panose="020B0604030504040204" pitchFamily="34" charset="0"/>
                <a:ea typeface="Tahoma" panose="020B0604030504040204" pitchFamily="34" charset="0"/>
                <a:cs typeface="Tahoma" panose="020B0604030504040204" pitchFamily="34" charset="0"/>
              </a:rPr>
              <a:t>tells you what </a:t>
            </a:r>
            <a:r>
              <a:rPr lang="en-IE" b="1" dirty="0">
                <a:solidFill>
                  <a:srgbClr val="230C78"/>
                </a:solidFill>
                <a:latin typeface="Tahoma" panose="020B0604030504040204" pitchFamily="34" charset="0"/>
                <a:ea typeface="Tahoma" panose="020B0604030504040204" pitchFamily="34" charset="0"/>
                <a:cs typeface="Tahoma" panose="020B0604030504040204" pitchFamily="34" charset="0"/>
              </a:rPr>
              <a:t>documents</a:t>
            </a:r>
            <a:r>
              <a:rPr lang="en-IE" dirty="0">
                <a:solidFill>
                  <a:srgbClr val="230C78"/>
                </a:solidFill>
                <a:latin typeface="Tahoma" panose="020B0604030504040204" pitchFamily="34" charset="0"/>
                <a:ea typeface="Tahoma" panose="020B0604030504040204" pitchFamily="34" charset="0"/>
                <a:cs typeface="Tahoma" panose="020B0604030504040204" pitchFamily="34" charset="0"/>
              </a:rPr>
              <a:t> </a:t>
            </a:r>
            <a:r>
              <a:rPr lang="en-IE" dirty="0">
                <a:solidFill>
                  <a:prstClr val="black"/>
                </a:solidFill>
                <a:latin typeface="Tahoma" panose="020B0604030504040204" pitchFamily="34" charset="0"/>
                <a:ea typeface="Tahoma" panose="020B0604030504040204" pitchFamily="34" charset="0"/>
                <a:cs typeface="Tahoma" panose="020B0604030504040204" pitchFamily="34" charset="0"/>
              </a:rPr>
              <a:t>you need to fully complete your HEAR application.</a:t>
            </a:r>
          </a:p>
          <a:p>
            <a:pPr marL="385763" indent="-385763">
              <a:lnSpc>
                <a:spcPct val="150000"/>
              </a:lnSpc>
              <a:spcBef>
                <a:spcPct val="20000"/>
              </a:spcBef>
              <a:spcAft>
                <a:spcPts val="450"/>
              </a:spcAft>
              <a:buClr>
                <a:schemeClr val="tx1"/>
              </a:buClr>
              <a:buFont typeface="+mj-lt"/>
              <a:buAutoNum type="arabicPeriod"/>
              <a:defRPr/>
            </a:pPr>
            <a:r>
              <a:rPr lang="en-IE" dirty="0">
                <a:latin typeface="Tahoma" panose="020B0604030504040204" pitchFamily="34" charset="0"/>
                <a:ea typeface="Tahoma" panose="020B0604030504040204" pitchFamily="34" charset="0"/>
                <a:cs typeface="Tahoma" panose="020B0604030504040204" pitchFamily="34" charset="0"/>
              </a:rPr>
              <a:t>You should start gathering your documentation in a timely fashion, i.e. </a:t>
            </a:r>
            <a:r>
              <a:rPr lang="en-IE" b="1" dirty="0">
                <a:solidFill>
                  <a:srgbClr val="230C78"/>
                </a:solidFill>
                <a:latin typeface="Tahoma" panose="020B0604030504040204" pitchFamily="34" charset="0"/>
                <a:ea typeface="Tahoma" panose="020B0604030504040204" pitchFamily="34" charset="0"/>
                <a:cs typeface="Tahoma" panose="020B0604030504040204" pitchFamily="34" charset="0"/>
              </a:rPr>
              <a:t>before 15 February</a:t>
            </a:r>
            <a:r>
              <a:rPr lang="en-IE" dirty="0">
                <a:solidFill>
                  <a:srgbClr val="230C78"/>
                </a:solidFill>
                <a:latin typeface="Tahoma" panose="020B0604030504040204" pitchFamily="34" charset="0"/>
                <a:ea typeface="Tahoma" panose="020B0604030504040204" pitchFamily="34" charset="0"/>
                <a:cs typeface="Tahoma" panose="020B0604030504040204" pitchFamily="34" charset="0"/>
              </a:rPr>
              <a:t>.</a:t>
            </a:r>
          </a:p>
          <a:p>
            <a:pPr marL="385763" indent="-385763">
              <a:lnSpc>
                <a:spcPct val="150000"/>
              </a:lnSpc>
              <a:spcBef>
                <a:spcPct val="20000"/>
              </a:spcBef>
              <a:spcAft>
                <a:spcPts val="450"/>
              </a:spcAft>
              <a:buClr>
                <a:schemeClr val="tx1"/>
              </a:buClr>
              <a:buFont typeface="+mj-lt"/>
              <a:buAutoNum type="arabicPeriod"/>
              <a:defRPr/>
            </a:pPr>
            <a:r>
              <a:rPr lang="en-IE" dirty="0">
                <a:latin typeface="Tahoma" panose="020B0604030504040204" pitchFamily="34" charset="0"/>
                <a:ea typeface="Tahoma" panose="020B0604030504040204" pitchFamily="34" charset="0"/>
                <a:cs typeface="Tahoma" panose="020B0604030504040204" pitchFamily="34" charset="0"/>
              </a:rPr>
              <a:t>Send</a:t>
            </a:r>
            <a:r>
              <a:rPr lang="en-IE" dirty="0">
                <a:solidFill>
                  <a:prstClr val="black"/>
                </a:solidFill>
                <a:latin typeface="Tahoma" panose="020B0604030504040204" pitchFamily="34" charset="0"/>
                <a:ea typeface="Tahoma" panose="020B0604030504040204" pitchFamily="34" charset="0"/>
                <a:cs typeface="Tahoma" panose="020B0604030504040204" pitchFamily="34" charset="0"/>
              </a:rPr>
              <a:t> in </a:t>
            </a:r>
            <a:r>
              <a:rPr lang="en-IE" b="1" dirty="0">
                <a:solidFill>
                  <a:srgbClr val="230C78"/>
                </a:solidFill>
                <a:latin typeface="Tahoma" panose="020B0604030504040204" pitchFamily="34" charset="0"/>
                <a:ea typeface="Tahoma" panose="020B0604030504040204" pitchFamily="34" charset="0"/>
                <a:cs typeface="Tahoma" panose="020B0604030504040204" pitchFamily="34" charset="0"/>
              </a:rPr>
              <a:t>all</a:t>
            </a:r>
            <a:r>
              <a:rPr lang="en-IE"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IE" dirty="0">
                <a:solidFill>
                  <a:prstClr val="black"/>
                </a:solidFill>
                <a:latin typeface="Tahoma" panose="020B0604030504040204" pitchFamily="34" charset="0"/>
                <a:ea typeface="Tahoma" panose="020B0604030504040204" pitchFamily="34" charset="0"/>
                <a:cs typeface="Tahoma" panose="020B0604030504040204" pitchFamily="34" charset="0"/>
              </a:rPr>
              <a:t>documents on checklist to make a complete application before </a:t>
            </a:r>
            <a:r>
              <a:rPr lang="en-IE" b="1" dirty="0">
                <a:solidFill>
                  <a:srgbClr val="230C78"/>
                </a:solidFill>
                <a:latin typeface="Tahoma" panose="020B0604030504040204" pitchFamily="34" charset="0"/>
                <a:ea typeface="Tahoma" panose="020B0604030504040204" pitchFamily="34" charset="0"/>
                <a:cs typeface="Tahoma" panose="020B0604030504040204" pitchFamily="34" charset="0"/>
              </a:rPr>
              <a:t>15 March 2022</a:t>
            </a:r>
            <a:r>
              <a:rPr lang="en-IE" dirty="0">
                <a:solidFill>
                  <a:srgbClr val="230C78"/>
                </a:solidFill>
                <a:latin typeface="Tahoma" panose="020B0604030504040204" pitchFamily="34" charset="0"/>
                <a:ea typeface="Tahoma" panose="020B0604030504040204" pitchFamily="34" charset="0"/>
                <a:cs typeface="Tahoma" panose="020B0604030504040204" pitchFamily="34" charset="0"/>
              </a:rPr>
              <a:t>.</a:t>
            </a:r>
          </a:p>
        </p:txBody>
      </p:sp>
      <p:sp>
        <p:nvSpPr>
          <p:cNvPr id="11" name="Rectangle 10"/>
          <p:cNvSpPr/>
          <p:nvPr/>
        </p:nvSpPr>
        <p:spPr>
          <a:xfrm>
            <a:off x="254825" y="950050"/>
            <a:ext cx="8122736" cy="780470"/>
          </a:xfrm>
          <a:prstGeom prst="rect">
            <a:avLst/>
          </a:prstGeom>
        </p:spPr>
        <p:txBody>
          <a:bodyPr wrap="none">
            <a:spAutoFit/>
          </a:bodyPr>
          <a:lstStyle/>
          <a:p>
            <a:pPr>
              <a:lnSpc>
                <a:spcPct val="150000"/>
              </a:lnSpc>
              <a:spcBef>
                <a:spcPts val="900"/>
              </a:spcBef>
            </a:pPr>
            <a:r>
              <a:rPr lang="en-GB" sz="3450" kern="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How do I know what documents I need?</a:t>
            </a:r>
          </a:p>
        </p:txBody>
      </p:sp>
      <p:sp>
        <p:nvSpPr>
          <p:cNvPr id="12" name="Rectangle 11"/>
          <p:cNvSpPr/>
          <p:nvPr/>
        </p:nvSpPr>
        <p:spPr>
          <a:xfrm>
            <a:off x="0" y="5924290"/>
            <a:ext cx="9144000" cy="7646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17306" t="27178" r="16318" b="27177"/>
          <a:stretch/>
        </p:blipFill>
        <p:spPr>
          <a:xfrm>
            <a:off x="8037242" y="5520642"/>
            <a:ext cx="936702" cy="322068"/>
          </a:xfrm>
          <a:prstGeom prst="rect">
            <a:avLst/>
          </a:prstGeom>
        </p:spPr>
      </p:pic>
    </p:spTree>
    <p:extLst>
      <p:ext uri="{BB962C8B-B14F-4D97-AF65-F5344CB8AC3E}">
        <p14:creationId xmlns:p14="http://schemas.microsoft.com/office/powerpoint/2010/main" val="28978052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253133" y="1992972"/>
            <a:ext cx="6637734" cy="3278965"/>
          </a:xfrm>
          <a:prstGeom prst="rect">
            <a:avLst/>
          </a:prstGeom>
        </p:spPr>
        <p:txBody>
          <a:bodyPr vert="horz" lIns="68580" tIns="34290" rIns="68580" bIns="34290" rtlCol="0">
            <a:normAutofit/>
          </a:bodyPr>
          <a:lstStyle/>
          <a:p>
            <a:pPr marL="495300" indent="-495300" defTabSz="342900">
              <a:lnSpc>
                <a:spcPct val="80000"/>
              </a:lnSpc>
              <a:spcBef>
                <a:spcPct val="20000"/>
              </a:spcBef>
              <a:defRPr/>
            </a:pPr>
            <a:r>
              <a:rPr lang="en-IE" sz="1200" dirty="0"/>
              <a:t>   </a:t>
            </a:r>
            <a:endParaRPr lang="en-GB" sz="1200" dirty="0"/>
          </a:p>
        </p:txBody>
      </p:sp>
      <p:sp>
        <p:nvSpPr>
          <p:cNvPr id="2" name="TextBox 1"/>
          <p:cNvSpPr txBox="1"/>
          <p:nvPr/>
        </p:nvSpPr>
        <p:spPr>
          <a:xfrm>
            <a:off x="254826" y="2304443"/>
            <a:ext cx="8033657" cy="2851935"/>
          </a:xfrm>
          <a:prstGeom prst="rect">
            <a:avLst/>
          </a:prstGeom>
          <a:noFill/>
        </p:spPr>
        <p:txBody>
          <a:bodyPr wrap="square" rtlCol="0">
            <a:spAutoFit/>
          </a:bodyPr>
          <a:lstStyle/>
          <a:p>
            <a:pPr marL="342900" indent="-342900">
              <a:lnSpc>
                <a:spcPct val="150000"/>
              </a:lnSpc>
              <a:spcBef>
                <a:spcPct val="20000"/>
              </a:spcBef>
              <a:buClr>
                <a:schemeClr val="tx1"/>
              </a:buClr>
              <a:buFont typeface="Arial" panose="020B0604020202020204" pitchFamily="34" charset="0"/>
              <a:buChar char="•"/>
              <a:defRPr/>
            </a:pPr>
            <a:r>
              <a:rPr lang="en-IE" sz="1950" dirty="0">
                <a:solidFill>
                  <a:prstClr val="black"/>
                </a:solidFill>
                <a:latin typeface="Tahoma" panose="020B0604030504040204" pitchFamily="34" charset="0"/>
                <a:ea typeface="Tahoma" panose="020B0604030504040204" pitchFamily="34" charset="0"/>
                <a:cs typeface="Tahoma" panose="020B0604030504040204" pitchFamily="34" charset="0"/>
              </a:rPr>
              <a:t>You can start your application as soon as the CAO opens on 5 November 2020. </a:t>
            </a:r>
          </a:p>
          <a:p>
            <a:pPr marL="342900" indent="-342900">
              <a:lnSpc>
                <a:spcPct val="150000"/>
              </a:lnSpc>
              <a:spcBef>
                <a:spcPct val="20000"/>
              </a:spcBef>
              <a:buClr>
                <a:schemeClr val="tx1"/>
              </a:buClr>
              <a:buFont typeface="Arial" panose="020B0604020202020204" pitchFamily="34" charset="0"/>
              <a:buChar char="•"/>
              <a:defRPr/>
            </a:pPr>
            <a:r>
              <a:rPr lang="en-IE" sz="1950" dirty="0">
                <a:solidFill>
                  <a:prstClr val="black"/>
                </a:solidFill>
                <a:latin typeface="Tahoma" panose="020B0604030504040204" pitchFamily="34" charset="0"/>
                <a:ea typeface="Tahoma" panose="020B0604030504040204" pitchFamily="34" charset="0"/>
                <a:cs typeface="Tahoma" panose="020B0604030504040204" pitchFamily="34" charset="0"/>
              </a:rPr>
              <a:t>Do not leave it too late to start looking for the documents you need for your application – </a:t>
            </a:r>
          </a:p>
          <a:p>
            <a:pPr marL="1028700" lvl="2" indent="-342900">
              <a:lnSpc>
                <a:spcPct val="150000"/>
              </a:lnSpc>
              <a:spcBef>
                <a:spcPct val="20000"/>
              </a:spcBef>
              <a:buClr>
                <a:schemeClr val="tx1"/>
              </a:buClr>
              <a:buFont typeface="Arial" panose="020B0604020202020204" pitchFamily="34" charset="0"/>
              <a:buChar char="•"/>
              <a:defRPr/>
            </a:pPr>
            <a:r>
              <a:rPr lang="en-IE" sz="1950" b="1" dirty="0">
                <a:solidFill>
                  <a:srgbClr val="230C78"/>
                </a:solidFill>
                <a:latin typeface="Tahoma" panose="020B0604030504040204" pitchFamily="34" charset="0"/>
                <a:ea typeface="Tahoma" panose="020B0604030504040204" pitchFamily="34" charset="0"/>
                <a:cs typeface="Tahoma" panose="020B0604030504040204" pitchFamily="34" charset="0"/>
              </a:rPr>
              <a:t>you should start gathering the documents you need before 15 February 2021</a:t>
            </a:r>
          </a:p>
        </p:txBody>
      </p:sp>
      <p:sp>
        <p:nvSpPr>
          <p:cNvPr id="7" name="Rectangle 6"/>
          <p:cNvSpPr/>
          <p:nvPr/>
        </p:nvSpPr>
        <p:spPr>
          <a:xfrm>
            <a:off x="254825" y="950050"/>
            <a:ext cx="8122736" cy="780470"/>
          </a:xfrm>
          <a:prstGeom prst="rect">
            <a:avLst/>
          </a:prstGeom>
        </p:spPr>
        <p:txBody>
          <a:bodyPr wrap="none">
            <a:spAutoFit/>
          </a:bodyPr>
          <a:lstStyle/>
          <a:p>
            <a:pPr>
              <a:lnSpc>
                <a:spcPct val="150000"/>
              </a:lnSpc>
              <a:spcBef>
                <a:spcPts val="900"/>
              </a:spcBef>
            </a:pPr>
            <a:r>
              <a:rPr lang="en-GB" sz="3450" kern="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How do I know what documents I need?</a:t>
            </a:r>
          </a:p>
        </p:txBody>
      </p:sp>
      <p:sp>
        <p:nvSpPr>
          <p:cNvPr id="10" name="Rectangle 9"/>
          <p:cNvSpPr/>
          <p:nvPr/>
        </p:nvSpPr>
        <p:spPr>
          <a:xfrm>
            <a:off x="0" y="5924290"/>
            <a:ext cx="9144000" cy="7646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17306" t="27178" r="16318" b="27177"/>
          <a:stretch/>
        </p:blipFill>
        <p:spPr>
          <a:xfrm>
            <a:off x="8037242" y="5520642"/>
            <a:ext cx="936702" cy="322068"/>
          </a:xfrm>
          <a:prstGeom prst="rect">
            <a:avLst/>
          </a:prstGeom>
        </p:spPr>
      </p:pic>
    </p:spTree>
    <p:extLst>
      <p:ext uri="{BB962C8B-B14F-4D97-AF65-F5344CB8AC3E}">
        <p14:creationId xmlns:p14="http://schemas.microsoft.com/office/powerpoint/2010/main" val="40832126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4825" y="971815"/>
            <a:ext cx="6200736" cy="780470"/>
          </a:xfrm>
          <a:prstGeom prst="rect">
            <a:avLst/>
          </a:prstGeom>
        </p:spPr>
        <p:txBody>
          <a:bodyPr wrap="none">
            <a:spAutoFit/>
          </a:bodyPr>
          <a:lstStyle/>
          <a:p>
            <a:pPr>
              <a:lnSpc>
                <a:spcPct val="150000"/>
              </a:lnSpc>
              <a:spcBef>
                <a:spcPts val="900"/>
              </a:spcBef>
            </a:pPr>
            <a:r>
              <a:rPr lang="en-GB" sz="3450" kern="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Sample Supporting Documents</a:t>
            </a:r>
          </a:p>
        </p:txBody>
      </p:sp>
      <p:sp>
        <p:nvSpPr>
          <p:cNvPr id="3" name="TextBox 2"/>
          <p:cNvSpPr txBox="1"/>
          <p:nvPr/>
        </p:nvSpPr>
        <p:spPr>
          <a:xfrm>
            <a:off x="283028" y="2251895"/>
            <a:ext cx="8577944" cy="3381695"/>
          </a:xfrm>
          <a:prstGeom prst="rect">
            <a:avLst/>
          </a:prstGeom>
          <a:noFill/>
        </p:spPr>
        <p:txBody>
          <a:bodyPr wrap="square" rtlCol="0">
            <a:spAutoFit/>
          </a:bodyPr>
          <a:lstStyle/>
          <a:p>
            <a:pPr marL="214313" indent="-214313">
              <a:lnSpc>
                <a:spcPct val="150000"/>
              </a:lnSpc>
              <a:buFont typeface="Arial" panose="020B0604020202020204" pitchFamily="34" charset="0"/>
              <a:buChar char="•"/>
            </a:pPr>
            <a:r>
              <a:rPr lang="en-IE"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Statement of Liability</a:t>
            </a:r>
            <a:r>
              <a:rPr lang="en-IE" dirty="0">
                <a:latin typeface="Tahoma" panose="020B0604030504040204" pitchFamily="34" charset="0"/>
                <a:ea typeface="Tahoma" panose="020B0604030504040204" pitchFamily="34" charset="0"/>
                <a:cs typeface="Tahoma" panose="020B0604030504040204" pitchFamily="34" charset="0"/>
              </a:rPr>
              <a:t> or </a:t>
            </a:r>
            <a:r>
              <a:rPr lang="en-IE"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Self Assessment Letter – Chapter 4</a:t>
            </a:r>
            <a:r>
              <a:rPr lang="en-IE"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en-IE" dirty="0">
                <a:latin typeface="Tahoma" panose="020B0604030504040204" pitchFamily="34" charset="0"/>
                <a:ea typeface="Tahoma" panose="020B0604030504040204" pitchFamily="34" charset="0"/>
                <a:cs typeface="Tahoma" panose="020B0604030504040204" pitchFamily="34" charset="0"/>
              </a:rPr>
              <a:t>for </a:t>
            </a:r>
            <a:r>
              <a:rPr lang="en-IE"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2020</a:t>
            </a:r>
          </a:p>
          <a:p>
            <a:pPr marL="214313" indent="-214313">
              <a:lnSpc>
                <a:spcPct val="150000"/>
              </a:lnSpc>
              <a:buFont typeface="Arial" panose="020B0604020202020204" pitchFamily="34" charset="0"/>
              <a:buChar char="•"/>
            </a:pPr>
            <a:endParaRPr lang="en-IE" sz="900" b="1" dirty="0">
              <a:latin typeface="Tahoma" panose="020B0604030504040204" pitchFamily="34" charset="0"/>
              <a:ea typeface="Tahoma" panose="020B0604030504040204" pitchFamily="34" charset="0"/>
              <a:cs typeface="Tahoma" panose="020B0604030504040204" pitchFamily="34" charset="0"/>
            </a:endParaRPr>
          </a:p>
          <a:p>
            <a:pPr marL="214313" indent="-214313" defTabSz="342900">
              <a:lnSpc>
                <a:spcPct val="150000"/>
              </a:lnSpc>
              <a:buFont typeface="Arial" panose="020B0604020202020204" pitchFamily="34" charset="0"/>
              <a:buChar char="•"/>
              <a:defRPr/>
            </a:pPr>
            <a:r>
              <a:rPr lang="en-IE"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Social Welfare Form/Statement </a:t>
            </a:r>
            <a:r>
              <a:rPr lang="en-IE" dirty="0">
                <a:latin typeface="Tahoma" panose="020B0604030504040204" pitchFamily="34" charset="0"/>
                <a:ea typeface="Tahoma" panose="020B0604030504040204" pitchFamily="34" charset="0"/>
                <a:cs typeface="Tahoma" panose="020B0604030504040204" pitchFamily="34" charset="0"/>
              </a:rPr>
              <a:t>for </a:t>
            </a:r>
            <a:r>
              <a:rPr lang="en-IE"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2020</a:t>
            </a:r>
            <a:r>
              <a:rPr lang="en-IE" dirty="0">
                <a:latin typeface="Tahoma" panose="020B0604030504040204" pitchFamily="34" charset="0"/>
                <a:ea typeface="Tahoma" panose="020B0604030504040204" pitchFamily="34" charset="0"/>
                <a:cs typeface="Tahoma" panose="020B0604030504040204" pitchFamily="34" charset="0"/>
              </a:rPr>
              <a:t> Signed and Stamped by Social Welfare official</a:t>
            </a:r>
          </a:p>
          <a:p>
            <a:pPr marL="214313" indent="-214313" defTabSz="342900">
              <a:lnSpc>
                <a:spcPct val="150000"/>
              </a:lnSpc>
              <a:buFont typeface="Arial" panose="020B0604020202020204" pitchFamily="34" charset="0"/>
              <a:buChar char="•"/>
              <a:defRPr/>
            </a:pPr>
            <a:endParaRPr lang="en-IE" sz="900" dirty="0">
              <a:latin typeface="Tahoma" panose="020B0604030504040204" pitchFamily="34" charset="0"/>
              <a:ea typeface="Tahoma" panose="020B0604030504040204" pitchFamily="34" charset="0"/>
              <a:cs typeface="Tahoma" panose="020B0604030504040204" pitchFamily="34" charset="0"/>
            </a:endParaRPr>
          </a:p>
          <a:p>
            <a:pPr marL="214313" indent="-214313" defTabSz="342900">
              <a:lnSpc>
                <a:spcPct val="150000"/>
              </a:lnSpc>
              <a:buFont typeface="Arial" panose="020B0604020202020204" pitchFamily="34" charset="0"/>
              <a:buChar char="•"/>
              <a:defRPr/>
            </a:pPr>
            <a:r>
              <a:rPr lang="en-IE"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RP50 Notification of Redundancy </a:t>
            </a:r>
            <a:r>
              <a:rPr lang="en-IE" dirty="0">
                <a:latin typeface="Tahoma" panose="020B0604030504040204" pitchFamily="34" charset="0"/>
                <a:ea typeface="Tahoma" panose="020B0604030504040204" pitchFamily="34" charset="0"/>
                <a:cs typeface="Tahoma" panose="020B0604030504040204" pitchFamily="34" charset="0"/>
              </a:rPr>
              <a:t>or </a:t>
            </a:r>
          </a:p>
          <a:p>
            <a:pPr marL="214313" indent="-214313" defTabSz="342900">
              <a:lnSpc>
                <a:spcPct val="150000"/>
              </a:lnSpc>
              <a:buFont typeface="Arial" panose="020B0604020202020204" pitchFamily="34" charset="0"/>
              <a:buChar char="•"/>
              <a:defRPr/>
            </a:pPr>
            <a:endParaRPr lang="en-IE" sz="900" dirty="0">
              <a:latin typeface="Tahoma" panose="020B0604030504040204" pitchFamily="34" charset="0"/>
              <a:ea typeface="Tahoma" panose="020B0604030504040204" pitchFamily="34" charset="0"/>
              <a:cs typeface="Tahoma" panose="020B0604030504040204" pitchFamily="34" charset="0"/>
            </a:endParaRPr>
          </a:p>
          <a:p>
            <a:pPr marL="214313" indent="-214313" defTabSz="342900">
              <a:lnSpc>
                <a:spcPct val="150000"/>
              </a:lnSpc>
              <a:buFont typeface="Arial" panose="020B0604020202020204" pitchFamily="34" charset="0"/>
              <a:buChar char="•"/>
              <a:defRPr/>
            </a:pPr>
            <a:r>
              <a:rPr lang="en-IE"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Retirement Lump Sum Letter </a:t>
            </a:r>
            <a:r>
              <a:rPr lang="en-IE" dirty="0">
                <a:latin typeface="Tahoma" panose="020B0604030504040204" pitchFamily="34" charset="0"/>
                <a:ea typeface="Tahoma" panose="020B0604030504040204" pitchFamily="34" charset="0"/>
                <a:cs typeface="Tahoma" panose="020B0604030504040204" pitchFamily="34" charset="0"/>
              </a:rPr>
              <a:t>for </a:t>
            </a:r>
            <a:r>
              <a:rPr lang="en-IE"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2020</a:t>
            </a:r>
          </a:p>
          <a:p>
            <a:pPr marL="214313" indent="-214313" defTabSz="342900">
              <a:lnSpc>
                <a:spcPct val="150000"/>
              </a:lnSpc>
              <a:buFont typeface="Arial" panose="020B0604020202020204" pitchFamily="34" charset="0"/>
              <a:buChar char="•"/>
              <a:defRPr/>
            </a:pPr>
            <a:endParaRPr lang="en-IE" sz="900" b="1" dirty="0">
              <a:latin typeface="Tahoma" panose="020B0604030504040204" pitchFamily="34" charset="0"/>
              <a:ea typeface="Tahoma" panose="020B0604030504040204" pitchFamily="34" charset="0"/>
              <a:cs typeface="Tahoma" panose="020B0604030504040204" pitchFamily="34" charset="0"/>
            </a:endParaRPr>
          </a:p>
          <a:p>
            <a:pPr marL="214313" indent="-214313" defTabSz="342900">
              <a:lnSpc>
                <a:spcPct val="150000"/>
              </a:lnSpc>
              <a:buFont typeface="Arial" panose="020B0604020202020204" pitchFamily="34" charset="0"/>
              <a:buChar char="•"/>
              <a:defRPr/>
            </a:pPr>
            <a:r>
              <a:rPr lang="en-IE"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Letter from TUSLA </a:t>
            </a:r>
            <a:r>
              <a:rPr lang="en-IE" dirty="0">
                <a:latin typeface="Tahoma" panose="020B0604030504040204" pitchFamily="34" charset="0"/>
                <a:ea typeface="Tahoma" panose="020B0604030504040204" pitchFamily="34" charset="0"/>
                <a:cs typeface="Tahoma" panose="020B0604030504040204" pitchFamily="34" charset="0"/>
              </a:rPr>
              <a:t>for Children in Care</a:t>
            </a:r>
            <a:endParaRPr lang="en-GB" sz="1350" dirty="0"/>
          </a:p>
        </p:txBody>
      </p:sp>
      <p:sp>
        <p:nvSpPr>
          <p:cNvPr id="9" name="Rectangle 8"/>
          <p:cNvSpPr/>
          <p:nvPr/>
        </p:nvSpPr>
        <p:spPr>
          <a:xfrm>
            <a:off x="0" y="5924290"/>
            <a:ext cx="9144000" cy="7646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17306" t="27178" r="16318" b="27177"/>
          <a:stretch/>
        </p:blipFill>
        <p:spPr>
          <a:xfrm>
            <a:off x="8037242" y="5520642"/>
            <a:ext cx="936702" cy="322068"/>
          </a:xfrm>
          <a:prstGeom prst="rect">
            <a:avLst/>
          </a:prstGeom>
        </p:spPr>
      </p:pic>
    </p:spTree>
    <p:extLst>
      <p:ext uri="{BB962C8B-B14F-4D97-AF65-F5344CB8AC3E}">
        <p14:creationId xmlns:p14="http://schemas.microsoft.com/office/powerpoint/2010/main" val="22298058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endParaRPr lang="en-US" sz="2700" dirty="0">
              <a:latin typeface="Myriad Pro" pitchFamily="34" charset="0"/>
            </a:endParaRPr>
          </a:p>
          <a:p>
            <a:pPr>
              <a:buClr>
                <a:srgbClr val="0070C0"/>
              </a:buClr>
              <a:buFont typeface="Arial" pitchFamily="34" charset="0"/>
              <a:buChar char="•"/>
            </a:pPr>
            <a:endParaRPr lang="en-US" sz="1950" dirty="0">
              <a:latin typeface="Myriad Pro"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987" y="2095501"/>
            <a:ext cx="7101617" cy="2371940"/>
          </a:xfrm>
          <a:prstGeom prst="rect">
            <a:avLst/>
          </a:prstGeom>
        </p:spPr>
      </p:pic>
    </p:spTree>
    <p:extLst>
      <p:ext uri="{BB962C8B-B14F-4D97-AF65-F5344CB8AC3E}">
        <p14:creationId xmlns:p14="http://schemas.microsoft.com/office/powerpoint/2010/main" val="17990431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4763" y="2257505"/>
            <a:ext cx="7163807" cy="1697901"/>
          </a:xfrm>
          <a:prstGeom prst="rect">
            <a:avLst/>
          </a:prstGeom>
        </p:spPr>
        <p:txBody>
          <a:bodyPr wrap="square">
            <a:spAutoFit/>
          </a:bodyPr>
          <a:lstStyle/>
          <a:p>
            <a:pPr>
              <a:lnSpc>
                <a:spcPct val="150000"/>
              </a:lnSpc>
            </a:pPr>
            <a:r>
              <a:rPr lang="en-IE" dirty="0">
                <a:solidFill>
                  <a:prstClr val="black"/>
                </a:solidFill>
                <a:latin typeface="Tahoma" panose="020B0604030504040204" pitchFamily="34" charset="0"/>
                <a:ea typeface="Tahoma" panose="020B0604030504040204" pitchFamily="34" charset="0"/>
                <a:cs typeface="Tahoma" panose="020B0604030504040204" pitchFamily="34" charset="0"/>
              </a:rPr>
              <a:t>The </a:t>
            </a:r>
            <a:r>
              <a:rPr lang="en-IE"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Disability Access Route to Education (DARE) </a:t>
            </a:r>
            <a:r>
              <a:rPr lang="en-IE" dirty="0">
                <a:solidFill>
                  <a:prstClr val="black"/>
                </a:solidFill>
                <a:latin typeface="Tahoma" panose="020B0604030504040204" pitchFamily="34" charset="0"/>
                <a:ea typeface="Tahoma" panose="020B0604030504040204" pitchFamily="34" charset="0"/>
                <a:cs typeface="Tahoma" panose="020B0604030504040204" pitchFamily="34" charset="0"/>
              </a:rPr>
              <a:t>is a </a:t>
            </a:r>
            <a:r>
              <a:rPr lang="en-IE" dirty="0">
                <a:latin typeface="Tahoma" panose="020B0604030504040204" pitchFamily="34" charset="0"/>
                <a:ea typeface="Tahoma" panose="020B0604030504040204" pitchFamily="34" charset="0"/>
                <a:cs typeface="Tahoma" panose="020B0604030504040204" pitchFamily="34" charset="0"/>
              </a:rPr>
              <a:t>third level alternative admissions scheme for school-leavers whose disabilities have had a negative impact on their second level education.</a:t>
            </a:r>
          </a:p>
        </p:txBody>
      </p:sp>
      <p:sp>
        <p:nvSpPr>
          <p:cNvPr id="16" name="Rectangle 15"/>
          <p:cNvSpPr/>
          <p:nvPr/>
        </p:nvSpPr>
        <p:spPr>
          <a:xfrm>
            <a:off x="674763" y="3876889"/>
            <a:ext cx="8012038" cy="1511504"/>
          </a:xfrm>
          <a:prstGeom prst="rect">
            <a:avLst/>
          </a:prstGeom>
        </p:spPr>
        <p:txBody>
          <a:bodyPr wrap="square">
            <a:spAutoFit/>
          </a:bodyPr>
          <a:lstStyle/>
          <a:p>
            <a:pPr>
              <a:lnSpc>
                <a:spcPct val="150000"/>
              </a:lnSpc>
              <a:spcBef>
                <a:spcPct val="20000"/>
              </a:spcBef>
              <a:defRPr/>
            </a:pPr>
            <a:r>
              <a:rPr lang="en-IE" dirty="0">
                <a:latin typeface="Tahoma" panose="020B0604030504040204" pitchFamily="34" charset="0"/>
                <a:ea typeface="Tahoma" panose="020B0604030504040204" pitchFamily="34" charset="0"/>
                <a:cs typeface="Tahoma" panose="020B0604030504040204" pitchFamily="34" charset="0"/>
              </a:rPr>
              <a:t>DARE offers reduced points places to school leavers who as a result of having a disability have experienced additional educational challenges in second level education.</a:t>
            </a:r>
          </a:p>
          <a:p>
            <a:pPr lvl="0">
              <a:lnSpc>
                <a:spcPct val="150000"/>
              </a:lnSpc>
              <a:spcBef>
                <a:spcPct val="20000"/>
              </a:spcBef>
              <a:defRPr/>
            </a:pPr>
            <a:endParaRPr lang="en-IE" sz="750" b="1"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254826" y="971815"/>
            <a:ext cx="3081293" cy="780470"/>
          </a:xfrm>
          <a:prstGeom prst="rect">
            <a:avLst/>
          </a:prstGeom>
        </p:spPr>
        <p:txBody>
          <a:bodyPr wrap="none">
            <a:spAutoFit/>
          </a:bodyPr>
          <a:lstStyle/>
          <a:p>
            <a:pPr>
              <a:lnSpc>
                <a:spcPct val="150000"/>
              </a:lnSpc>
              <a:spcBef>
                <a:spcPts val="900"/>
              </a:spcBef>
            </a:pPr>
            <a:r>
              <a:rPr lang="en-GB" sz="3450" kern="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What is DARE?</a:t>
            </a:r>
          </a:p>
        </p:txBody>
      </p:sp>
      <p:sp>
        <p:nvSpPr>
          <p:cNvPr id="12" name="Rectangle 11"/>
          <p:cNvSpPr/>
          <p:nvPr/>
        </p:nvSpPr>
        <p:spPr>
          <a:xfrm>
            <a:off x="0" y="5908753"/>
            <a:ext cx="9144000" cy="9199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l="17306" t="27178" r="16318" b="27177"/>
          <a:stretch/>
        </p:blipFill>
        <p:spPr>
          <a:xfrm>
            <a:off x="8037242" y="5520642"/>
            <a:ext cx="936702" cy="322068"/>
          </a:xfrm>
          <a:prstGeom prst="rect">
            <a:avLst/>
          </a:prstGeom>
        </p:spPr>
      </p:pic>
    </p:spTree>
    <p:extLst>
      <p:ext uri="{BB962C8B-B14F-4D97-AF65-F5344CB8AC3E}">
        <p14:creationId xmlns:p14="http://schemas.microsoft.com/office/powerpoint/2010/main" val="2337884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b="1" dirty="0"/>
              <a:t>Non - CAO </a:t>
            </a:r>
            <a:r>
              <a:rPr lang="en-IE" dirty="0"/>
              <a:t>options after the Leaving Cert or Leaving Cert Applied</a:t>
            </a:r>
          </a:p>
        </p:txBody>
      </p:sp>
      <p:sp>
        <p:nvSpPr>
          <p:cNvPr id="3" name="Content Placeholder 2"/>
          <p:cNvSpPr>
            <a:spLocks noGrp="1"/>
          </p:cNvSpPr>
          <p:nvPr>
            <p:ph sz="quarter" idx="1"/>
          </p:nvPr>
        </p:nvSpPr>
        <p:spPr/>
        <p:txBody>
          <a:bodyPr/>
          <a:lstStyle/>
          <a:p>
            <a:r>
              <a:rPr lang="en-IE" dirty="0"/>
              <a:t>Post Leaving Cert Courses</a:t>
            </a:r>
          </a:p>
          <a:p>
            <a:r>
              <a:rPr lang="en-IE" dirty="0"/>
              <a:t>Apprenticeships and Traineeships – Kerry ETB, companies</a:t>
            </a:r>
          </a:p>
          <a:p>
            <a:r>
              <a:rPr lang="en-IE" dirty="0"/>
              <a:t>Garda</a:t>
            </a:r>
          </a:p>
          <a:p>
            <a:r>
              <a:rPr lang="en-IE" dirty="0"/>
              <a:t>Defence Forces</a:t>
            </a:r>
          </a:p>
          <a:p>
            <a:r>
              <a:rPr lang="en-IE" dirty="0"/>
              <a:t>Short term courses -SOLAS</a:t>
            </a:r>
          </a:p>
          <a:p>
            <a:r>
              <a:rPr lang="en-IE" dirty="0"/>
              <a:t>Employment</a:t>
            </a:r>
          </a:p>
          <a:p>
            <a:r>
              <a:rPr lang="en-IE" dirty="0"/>
              <a:t>Study Abroad</a:t>
            </a:r>
          </a:p>
          <a:p>
            <a:r>
              <a:rPr lang="en-IE" dirty="0"/>
              <a:t>Other….</a:t>
            </a:r>
          </a:p>
          <a:p>
            <a:pPr>
              <a:buNone/>
            </a:pPr>
            <a:endParaRPr lang="en-IE"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71684" y="2222855"/>
            <a:ext cx="7283704" cy="2944396"/>
          </a:xfrm>
          <a:prstGeom prst="rect">
            <a:avLst/>
          </a:prstGeom>
        </p:spPr>
        <p:txBody>
          <a:bodyPr wrap="square">
            <a:spAutoFit/>
          </a:bodyPr>
          <a:lstStyle/>
          <a:p>
            <a:pPr marL="257175" indent="-257175">
              <a:lnSpc>
                <a:spcPct val="150000"/>
              </a:lnSpc>
              <a:buFont typeface="Arial" panose="020B0604020202020204" pitchFamily="34" charset="0"/>
              <a:buChar char="•"/>
            </a:pPr>
            <a:r>
              <a:rPr lang="en-IE" dirty="0">
                <a:solidFill>
                  <a:prstClr val="black"/>
                </a:solidFill>
                <a:latin typeface="Tahoma" panose="020B0604030504040204" pitchFamily="34" charset="0"/>
                <a:ea typeface="Tahoma" panose="020B0604030504040204" pitchFamily="34" charset="0"/>
                <a:cs typeface="Tahoma" panose="020B0604030504040204" pitchFamily="34" charset="0"/>
              </a:rPr>
              <a:t>If your disability has had a negative impact on your educational performance in school.</a:t>
            </a:r>
          </a:p>
          <a:p>
            <a:pPr marL="257175" indent="-257175">
              <a:lnSpc>
                <a:spcPct val="150000"/>
              </a:lnSpc>
              <a:buFont typeface="Arial" panose="020B0604020202020204" pitchFamily="34" charset="0"/>
              <a:buChar char="•"/>
            </a:pPr>
            <a:endParaRPr lang="en-IE"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57175" indent="-257175">
              <a:lnSpc>
                <a:spcPct val="150000"/>
              </a:lnSpc>
              <a:buFont typeface="Arial" panose="020B0604020202020204" pitchFamily="34" charset="0"/>
              <a:buChar char="•"/>
            </a:pPr>
            <a:r>
              <a:rPr lang="en-IE" dirty="0">
                <a:solidFill>
                  <a:prstClr val="black"/>
                </a:solidFill>
                <a:latin typeface="Tahoma" panose="020B0604030504040204" pitchFamily="34" charset="0"/>
                <a:ea typeface="Tahoma" panose="020B0604030504040204" pitchFamily="34" charset="0"/>
                <a:cs typeface="Tahoma" panose="020B0604030504040204" pitchFamily="34" charset="0"/>
              </a:rPr>
              <a:t>You may not be able to meet the points for your preferred course due to the impact of your disability.</a:t>
            </a:r>
          </a:p>
          <a:p>
            <a:pPr marL="257175" indent="-257175">
              <a:lnSpc>
                <a:spcPct val="150000"/>
              </a:lnSpc>
              <a:buFont typeface="Arial" panose="020B0604020202020204" pitchFamily="34" charset="0"/>
              <a:buChar char="•"/>
            </a:pPr>
            <a:endParaRPr lang="en-IE"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57175" indent="-257175">
              <a:lnSpc>
                <a:spcPct val="150000"/>
              </a:lnSpc>
              <a:buFont typeface="Arial" panose="020B0604020202020204" pitchFamily="34" charset="0"/>
              <a:buChar char="•"/>
            </a:pPr>
            <a:r>
              <a:rPr lang="en-IE" dirty="0">
                <a:solidFill>
                  <a:prstClr val="black"/>
                </a:solidFill>
                <a:latin typeface="Tahoma" panose="020B0604030504040204" pitchFamily="34" charset="0"/>
                <a:ea typeface="Tahoma" panose="020B0604030504040204" pitchFamily="34" charset="0"/>
                <a:cs typeface="Tahoma" panose="020B0604030504040204" pitchFamily="34" charset="0"/>
              </a:rPr>
              <a:t>You are under 23 years of age as at </a:t>
            </a:r>
            <a:r>
              <a:rPr lang="en-IE"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1 January 2022</a:t>
            </a:r>
            <a:r>
              <a:rPr lang="en-IE"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a:t>
            </a:r>
          </a:p>
        </p:txBody>
      </p:sp>
      <p:sp>
        <p:nvSpPr>
          <p:cNvPr id="7" name="Rectangle 6"/>
          <p:cNvSpPr/>
          <p:nvPr/>
        </p:nvSpPr>
        <p:spPr>
          <a:xfrm>
            <a:off x="254826" y="971815"/>
            <a:ext cx="3206327" cy="780470"/>
          </a:xfrm>
          <a:prstGeom prst="rect">
            <a:avLst/>
          </a:prstGeom>
        </p:spPr>
        <p:txBody>
          <a:bodyPr wrap="none">
            <a:spAutoFit/>
          </a:bodyPr>
          <a:lstStyle/>
          <a:p>
            <a:pPr>
              <a:lnSpc>
                <a:spcPct val="150000"/>
              </a:lnSpc>
              <a:spcBef>
                <a:spcPts val="900"/>
              </a:spcBef>
            </a:pPr>
            <a:r>
              <a:rPr lang="en-GB" sz="3450" kern="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Should I apply?</a:t>
            </a:r>
          </a:p>
        </p:txBody>
      </p:sp>
      <p:sp>
        <p:nvSpPr>
          <p:cNvPr id="16" name="Rectangle 15"/>
          <p:cNvSpPr/>
          <p:nvPr/>
        </p:nvSpPr>
        <p:spPr>
          <a:xfrm>
            <a:off x="0" y="5908753"/>
            <a:ext cx="9144000" cy="9199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17306" t="27178" r="16318" b="27177"/>
          <a:stretch/>
        </p:blipFill>
        <p:spPr>
          <a:xfrm>
            <a:off x="8037242" y="5520642"/>
            <a:ext cx="936702" cy="322068"/>
          </a:xfrm>
          <a:prstGeom prst="rect">
            <a:avLst/>
          </a:prstGeom>
        </p:spPr>
      </p:pic>
    </p:spTree>
    <p:extLst>
      <p:ext uri="{BB962C8B-B14F-4D97-AF65-F5344CB8AC3E}">
        <p14:creationId xmlns:p14="http://schemas.microsoft.com/office/powerpoint/2010/main" val="5677193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3291" y="1883824"/>
            <a:ext cx="8814827" cy="3893374"/>
          </a:xfrm>
          <a:prstGeom prst="rect">
            <a:avLst/>
          </a:prstGeom>
        </p:spPr>
        <p:txBody>
          <a:bodyPr wrap="square">
            <a:spAutoFit/>
          </a:bodyPr>
          <a:lstStyle/>
          <a:p>
            <a:pPr marL="600075" lvl="1" indent="-257175">
              <a:lnSpc>
                <a:spcPct val="150000"/>
              </a:lnSpc>
              <a:spcBef>
                <a:spcPct val="20000"/>
              </a:spcBef>
              <a:buFont typeface="Arial" panose="020B0604020202020204" pitchFamily="34" charset="0"/>
              <a:buChar char="•"/>
            </a:pPr>
            <a:r>
              <a:rPr lang="en-GB" sz="1350" dirty="0">
                <a:solidFill>
                  <a:prstClr val="black"/>
                </a:solidFill>
                <a:latin typeface="Tahoma" panose="020B0604030504040204" pitchFamily="34" charset="0"/>
                <a:ea typeface="Tahoma" panose="020B0604030504040204" pitchFamily="34" charset="0"/>
                <a:cs typeface="Tahoma" panose="020B0604030504040204" pitchFamily="34" charset="0"/>
              </a:rPr>
              <a:t> Autistic Spectrum Disorder (including Asperger’s Syndrome)</a:t>
            </a:r>
          </a:p>
          <a:p>
            <a:pPr marL="600075" lvl="1" indent="-257175">
              <a:lnSpc>
                <a:spcPct val="150000"/>
              </a:lnSpc>
              <a:spcBef>
                <a:spcPct val="20000"/>
              </a:spcBef>
              <a:buFont typeface="Arial" panose="020B0604020202020204" pitchFamily="34" charset="0"/>
              <a:buChar char="•"/>
            </a:pPr>
            <a:r>
              <a:rPr lang="en-GB" sz="1350" dirty="0">
                <a:solidFill>
                  <a:prstClr val="black"/>
                </a:solidFill>
                <a:latin typeface="Tahoma" panose="020B0604030504040204" pitchFamily="34" charset="0"/>
                <a:ea typeface="Tahoma" panose="020B0604030504040204" pitchFamily="34" charset="0"/>
                <a:cs typeface="Tahoma" panose="020B0604030504040204" pitchFamily="34" charset="0"/>
              </a:rPr>
              <a:t>	ADD / ADHD</a:t>
            </a:r>
          </a:p>
          <a:p>
            <a:pPr marL="600075" lvl="1" indent="-257175">
              <a:lnSpc>
                <a:spcPct val="150000"/>
              </a:lnSpc>
              <a:spcBef>
                <a:spcPct val="20000"/>
              </a:spcBef>
              <a:buFont typeface="Arial" panose="020B0604020202020204" pitchFamily="34" charset="0"/>
              <a:buChar char="•"/>
            </a:pPr>
            <a:r>
              <a:rPr lang="en-GB" sz="1350" dirty="0">
                <a:solidFill>
                  <a:prstClr val="black"/>
                </a:solidFill>
                <a:latin typeface="Tahoma" panose="020B0604030504040204" pitchFamily="34" charset="0"/>
                <a:ea typeface="Tahoma" panose="020B0604030504040204" pitchFamily="34" charset="0"/>
                <a:cs typeface="Tahoma" panose="020B0604030504040204" pitchFamily="34" charset="0"/>
              </a:rPr>
              <a:t>	Blind / Vision Impaired</a:t>
            </a:r>
          </a:p>
          <a:p>
            <a:pPr marL="600075" lvl="1" indent="-257175">
              <a:lnSpc>
                <a:spcPct val="150000"/>
              </a:lnSpc>
              <a:spcBef>
                <a:spcPct val="20000"/>
              </a:spcBef>
              <a:buFont typeface="Arial" panose="020B0604020202020204" pitchFamily="34" charset="0"/>
              <a:buChar char="•"/>
            </a:pPr>
            <a:r>
              <a:rPr lang="en-GB" sz="1350" dirty="0">
                <a:solidFill>
                  <a:prstClr val="black"/>
                </a:solidFill>
                <a:latin typeface="Tahoma" panose="020B0604030504040204" pitchFamily="34" charset="0"/>
                <a:ea typeface="Tahoma" panose="020B0604030504040204" pitchFamily="34" charset="0"/>
                <a:cs typeface="Tahoma" panose="020B0604030504040204" pitchFamily="34" charset="0"/>
              </a:rPr>
              <a:t>	Deaf / Hard of Hearing</a:t>
            </a:r>
          </a:p>
          <a:p>
            <a:pPr marL="600075" lvl="1" indent="-257175">
              <a:lnSpc>
                <a:spcPct val="150000"/>
              </a:lnSpc>
              <a:spcBef>
                <a:spcPct val="20000"/>
              </a:spcBef>
              <a:buFont typeface="Arial" panose="020B0604020202020204" pitchFamily="34" charset="0"/>
              <a:buChar char="•"/>
            </a:pPr>
            <a:r>
              <a:rPr lang="en-GB" sz="1350" dirty="0">
                <a:solidFill>
                  <a:prstClr val="black"/>
                </a:solidFill>
                <a:latin typeface="Tahoma" panose="020B0604030504040204" pitchFamily="34" charset="0"/>
                <a:ea typeface="Tahoma" panose="020B0604030504040204" pitchFamily="34" charset="0"/>
                <a:cs typeface="Tahoma" panose="020B0604030504040204" pitchFamily="34" charset="0"/>
              </a:rPr>
              <a:t>	DCD – Dyspraxia</a:t>
            </a:r>
          </a:p>
          <a:p>
            <a:pPr marL="600075" lvl="1" indent="-257175">
              <a:lnSpc>
                <a:spcPct val="150000"/>
              </a:lnSpc>
              <a:spcBef>
                <a:spcPct val="20000"/>
              </a:spcBef>
              <a:buFont typeface="Arial" panose="020B0604020202020204" pitchFamily="34" charset="0"/>
              <a:buChar char="•"/>
            </a:pPr>
            <a:r>
              <a:rPr lang="en-GB" sz="1350" dirty="0">
                <a:solidFill>
                  <a:prstClr val="black"/>
                </a:solidFill>
                <a:latin typeface="Tahoma" panose="020B0604030504040204" pitchFamily="34" charset="0"/>
                <a:ea typeface="Tahoma" panose="020B0604030504040204" pitchFamily="34" charset="0"/>
                <a:cs typeface="Tahoma" panose="020B0604030504040204" pitchFamily="34" charset="0"/>
              </a:rPr>
              <a:t>	Mental Health Condition</a:t>
            </a:r>
          </a:p>
          <a:p>
            <a:pPr marL="600075" lvl="1" indent="-257175">
              <a:lnSpc>
                <a:spcPct val="150000"/>
              </a:lnSpc>
              <a:spcBef>
                <a:spcPct val="20000"/>
              </a:spcBef>
              <a:buFont typeface="Arial" panose="020B0604020202020204" pitchFamily="34" charset="0"/>
              <a:buChar char="•"/>
            </a:pPr>
            <a:r>
              <a:rPr lang="en-GB" sz="1350" dirty="0">
                <a:solidFill>
                  <a:prstClr val="black"/>
                </a:solidFill>
                <a:latin typeface="Tahoma" panose="020B0604030504040204" pitchFamily="34" charset="0"/>
                <a:ea typeface="Tahoma" panose="020B0604030504040204" pitchFamily="34" charset="0"/>
                <a:cs typeface="Tahoma" panose="020B0604030504040204" pitchFamily="34" charset="0"/>
              </a:rPr>
              <a:t>	Neurological Condition (Incl. Brain Injury &amp; Epilepsy)</a:t>
            </a:r>
          </a:p>
          <a:p>
            <a:pPr marL="600075" lvl="1" indent="-257175">
              <a:lnSpc>
                <a:spcPct val="150000"/>
              </a:lnSpc>
              <a:spcBef>
                <a:spcPct val="20000"/>
              </a:spcBef>
              <a:buFont typeface="Arial" panose="020B0604020202020204" pitchFamily="34" charset="0"/>
              <a:buChar char="•"/>
            </a:pPr>
            <a:r>
              <a:rPr lang="en-GB" sz="1350" dirty="0">
                <a:solidFill>
                  <a:prstClr val="black"/>
                </a:solidFill>
                <a:latin typeface="Tahoma" panose="020B0604030504040204" pitchFamily="34" charset="0"/>
                <a:ea typeface="Tahoma" panose="020B0604030504040204" pitchFamily="34" charset="0"/>
                <a:cs typeface="Tahoma" panose="020B0604030504040204" pitchFamily="34" charset="0"/>
              </a:rPr>
              <a:t>  Speech &amp; Language Communication Disorder</a:t>
            </a:r>
          </a:p>
          <a:p>
            <a:pPr marL="600075" lvl="1" indent="-257175">
              <a:lnSpc>
                <a:spcPct val="150000"/>
              </a:lnSpc>
              <a:spcBef>
                <a:spcPct val="20000"/>
              </a:spcBef>
              <a:buFont typeface="Arial" panose="020B0604020202020204" pitchFamily="34" charset="0"/>
              <a:buChar char="•"/>
            </a:pPr>
            <a:r>
              <a:rPr lang="en-GB" sz="1350" dirty="0">
                <a:solidFill>
                  <a:prstClr val="black"/>
                </a:solidFill>
                <a:latin typeface="Tahoma" panose="020B0604030504040204" pitchFamily="34" charset="0"/>
                <a:ea typeface="Tahoma" panose="020B0604030504040204" pitchFamily="34" charset="0"/>
                <a:cs typeface="Tahoma" panose="020B0604030504040204" pitchFamily="34" charset="0"/>
              </a:rPr>
              <a:t>  Significant Ongoing Illness</a:t>
            </a:r>
          </a:p>
          <a:p>
            <a:pPr marL="600075" lvl="1" indent="-257175">
              <a:lnSpc>
                <a:spcPct val="150000"/>
              </a:lnSpc>
              <a:spcBef>
                <a:spcPct val="20000"/>
              </a:spcBef>
              <a:buFont typeface="Arial" panose="020B0604020202020204" pitchFamily="34" charset="0"/>
              <a:buChar char="•"/>
            </a:pPr>
            <a:r>
              <a:rPr lang="en-GB" sz="1350" dirty="0">
                <a:solidFill>
                  <a:prstClr val="black"/>
                </a:solidFill>
                <a:latin typeface="Tahoma" panose="020B0604030504040204" pitchFamily="34" charset="0"/>
                <a:ea typeface="Tahoma" panose="020B0604030504040204" pitchFamily="34" charset="0"/>
                <a:cs typeface="Tahoma" panose="020B0604030504040204" pitchFamily="34" charset="0"/>
              </a:rPr>
              <a:t>	Physical Disability</a:t>
            </a:r>
          </a:p>
          <a:p>
            <a:pPr marL="600075" lvl="1" indent="-257175">
              <a:lnSpc>
                <a:spcPct val="150000"/>
              </a:lnSpc>
              <a:spcBef>
                <a:spcPct val="20000"/>
              </a:spcBef>
              <a:buFont typeface="Arial" panose="020B0604020202020204" pitchFamily="34" charset="0"/>
              <a:buChar char="•"/>
            </a:pPr>
            <a:r>
              <a:rPr lang="en-GB" sz="1350" dirty="0">
                <a:solidFill>
                  <a:prstClr val="black"/>
                </a:solidFill>
                <a:latin typeface="Tahoma" panose="020B0604030504040204" pitchFamily="34" charset="0"/>
                <a:ea typeface="Tahoma" panose="020B0604030504040204" pitchFamily="34" charset="0"/>
                <a:cs typeface="Tahoma" panose="020B0604030504040204" pitchFamily="34" charset="0"/>
              </a:rPr>
              <a:t>	Specific Learning Difficulty (Dyslexia &amp; Dyscalculia)</a:t>
            </a:r>
          </a:p>
        </p:txBody>
      </p:sp>
      <p:sp>
        <p:nvSpPr>
          <p:cNvPr id="6" name="Rectangle 5"/>
          <p:cNvSpPr/>
          <p:nvPr/>
        </p:nvSpPr>
        <p:spPr>
          <a:xfrm>
            <a:off x="254826" y="971815"/>
            <a:ext cx="7148111" cy="780470"/>
          </a:xfrm>
          <a:prstGeom prst="rect">
            <a:avLst/>
          </a:prstGeom>
        </p:spPr>
        <p:txBody>
          <a:bodyPr wrap="none">
            <a:spAutoFit/>
          </a:bodyPr>
          <a:lstStyle/>
          <a:p>
            <a:pPr>
              <a:lnSpc>
                <a:spcPct val="150000"/>
              </a:lnSpc>
              <a:spcBef>
                <a:spcPts val="900"/>
              </a:spcBef>
            </a:pPr>
            <a:r>
              <a:rPr lang="en-GB" sz="3450" kern="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Disabilities eligible for consideration</a:t>
            </a:r>
          </a:p>
        </p:txBody>
      </p:sp>
      <p:sp>
        <p:nvSpPr>
          <p:cNvPr id="13" name="Rectangle 12"/>
          <p:cNvSpPr/>
          <p:nvPr/>
        </p:nvSpPr>
        <p:spPr>
          <a:xfrm>
            <a:off x="0" y="5908753"/>
            <a:ext cx="9144000" cy="9199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17306" t="27178" r="16318" b="27177"/>
          <a:stretch/>
        </p:blipFill>
        <p:spPr>
          <a:xfrm>
            <a:off x="8037242" y="5520642"/>
            <a:ext cx="936702" cy="322068"/>
          </a:xfrm>
          <a:prstGeom prst="rect">
            <a:avLst/>
          </a:prstGeom>
        </p:spPr>
      </p:pic>
    </p:spTree>
    <p:extLst>
      <p:ext uri="{BB962C8B-B14F-4D97-AF65-F5344CB8AC3E}">
        <p14:creationId xmlns:p14="http://schemas.microsoft.com/office/powerpoint/2010/main" val="690674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40564" y="2548739"/>
            <a:ext cx="8655093" cy="3142912"/>
          </a:xfrm>
          <a:prstGeom prst="rect">
            <a:avLst/>
          </a:prstGeom>
        </p:spPr>
        <p:txBody>
          <a:bodyPr wrap="square">
            <a:spAutoFit/>
          </a:bodyPr>
          <a:lstStyle/>
          <a:p>
            <a:pPr marL="685800" lvl="1" indent="-342900">
              <a:lnSpc>
                <a:spcPct val="150000"/>
              </a:lnSpc>
              <a:spcBef>
                <a:spcPct val="20000"/>
              </a:spcBef>
              <a:buFont typeface="+mj-lt"/>
              <a:buAutoNum type="arabicPeriod"/>
            </a:pPr>
            <a:r>
              <a:rPr lang="en-IE" sz="1500" dirty="0">
                <a:solidFill>
                  <a:prstClr val="black"/>
                </a:solidFill>
                <a:latin typeface="Tahoma" panose="020B0604030504040204" pitchFamily="34" charset="0"/>
                <a:ea typeface="Tahoma" panose="020B0604030504040204" pitchFamily="34" charset="0"/>
                <a:cs typeface="Tahoma" panose="020B0604030504040204" pitchFamily="34" charset="0"/>
              </a:rPr>
              <a:t>Have you received </a:t>
            </a:r>
            <a:r>
              <a:rPr lang="en-IE"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intervention or supports </a:t>
            </a:r>
            <a:r>
              <a:rPr lang="en-IE" sz="1500" dirty="0">
                <a:solidFill>
                  <a:prstClr val="black"/>
                </a:solidFill>
                <a:latin typeface="Tahoma" panose="020B0604030504040204" pitchFamily="34" charset="0"/>
                <a:ea typeface="Tahoma" panose="020B0604030504040204" pitchFamily="34" charset="0"/>
                <a:cs typeface="Tahoma" panose="020B0604030504040204" pitchFamily="34" charset="0"/>
              </a:rPr>
              <a:t>in post-primary school?</a:t>
            </a:r>
          </a:p>
          <a:p>
            <a:pPr marL="685800" lvl="1" indent="-342900">
              <a:lnSpc>
                <a:spcPct val="150000"/>
              </a:lnSpc>
              <a:spcBef>
                <a:spcPct val="20000"/>
              </a:spcBef>
              <a:buFont typeface="+mj-lt"/>
              <a:buAutoNum type="arabicPeriod"/>
            </a:pPr>
            <a:r>
              <a:rPr lang="en-IE" sz="1500" dirty="0">
                <a:solidFill>
                  <a:prstClr val="black"/>
                </a:solidFill>
                <a:latin typeface="Tahoma" panose="020B0604030504040204" pitchFamily="34" charset="0"/>
                <a:ea typeface="Tahoma" panose="020B0604030504040204" pitchFamily="34" charset="0"/>
                <a:cs typeface="Tahoma" panose="020B0604030504040204" pitchFamily="34" charset="0"/>
              </a:rPr>
              <a:t>Has it </a:t>
            </a:r>
            <a:r>
              <a:rPr lang="en-IE"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impacted on your attendance </a:t>
            </a:r>
            <a:r>
              <a:rPr lang="en-IE" sz="1500" dirty="0">
                <a:solidFill>
                  <a:prstClr val="black"/>
                </a:solidFill>
                <a:latin typeface="Tahoma" panose="020B0604030504040204" pitchFamily="34" charset="0"/>
                <a:ea typeface="Tahoma" panose="020B0604030504040204" pitchFamily="34" charset="0"/>
                <a:cs typeface="Tahoma" panose="020B0604030504040204" pitchFamily="34" charset="0"/>
              </a:rPr>
              <a:t>or regularly disrupted your school day?</a:t>
            </a:r>
          </a:p>
          <a:p>
            <a:pPr marL="685800" lvl="1" indent="-342900">
              <a:lnSpc>
                <a:spcPct val="150000"/>
              </a:lnSpc>
              <a:spcBef>
                <a:spcPct val="20000"/>
              </a:spcBef>
              <a:buFont typeface="+mj-lt"/>
              <a:buAutoNum type="arabicPeriod"/>
            </a:pPr>
            <a:r>
              <a:rPr lang="en-IE" sz="1500" dirty="0">
                <a:solidFill>
                  <a:prstClr val="black"/>
                </a:solidFill>
                <a:latin typeface="Tahoma" panose="020B0604030504040204" pitchFamily="34" charset="0"/>
                <a:ea typeface="Tahoma" panose="020B0604030504040204" pitchFamily="34" charset="0"/>
                <a:cs typeface="Tahoma" panose="020B0604030504040204" pitchFamily="34" charset="0"/>
              </a:rPr>
              <a:t>Has it affected your </a:t>
            </a:r>
            <a:r>
              <a:rPr lang="en-IE"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school experience and well-being</a:t>
            </a:r>
            <a:r>
              <a:rPr lang="en-IE" sz="15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685800" lvl="1" indent="-342900">
              <a:lnSpc>
                <a:spcPct val="150000"/>
              </a:lnSpc>
              <a:spcBef>
                <a:spcPct val="20000"/>
              </a:spcBef>
              <a:buFont typeface="+mj-lt"/>
              <a:buAutoNum type="arabicPeriod"/>
            </a:pPr>
            <a:r>
              <a:rPr lang="en-IE" sz="1500" dirty="0">
                <a:solidFill>
                  <a:prstClr val="black"/>
                </a:solidFill>
                <a:latin typeface="Tahoma" panose="020B0604030504040204" pitchFamily="34" charset="0"/>
                <a:ea typeface="Tahoma" panose="020B0604030504040204" pitchFamily="34" charset="0"/>
                <a:cs typeface="Tahoma" panose="020B0604030504040204" pitchFamily="34" charset="0"/>
              </a:rPr>
              <a:t>Has it impacted on </a:t>
            </a:r>
            <a:r>
              <a:rPr lang="en-IE"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your learning or exam results</a:t>
            </a:r>
            <a:r>
              <a:rPr lang="en-IE" sz="15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685800" lvl="1" indent="-342900">
              <a:lnSpc>
                <a:spcPct val="150000"/>
              </a:lnSpc>
              <a:spcBef>
                <a:spcPct val="20000"/>
              </a:spcBef>
              <a:buFont typeface="+mj-lt"/>
              <a:buAutoNum type="arabicPeriod"/>
            </a:pPr>
            <a:r>
              <a:rPr lang="en-IE" sz="1500" dirty="0">
                <a:solidFill>
                  <a:prstClr val="black"/>
                </a:solidFill>
                <a:latin typeface="Tahoma" panose="020B0604030504040204" pitchFamily="34" charset="0"/>
                <a:ea typeface="Tahoma" panose="020B0604030504040204" pitchFamily="34" charset="0"/>
                <a:cs typeface="Tahoma" panose="020B0604030504040204" pitchFamily="34" charset="0"/>
              </a:rPr>
              <a:t>Has it caused any </a:t>
            </a:r>
            <a:r>
              <a:rPr lang="en-IE"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other educational impact</a:t>
            </a:r>
            <a:r>
              <a:rPr lang="en-IE" sz="15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685800" lvl="1" indent="-342900">
              <a:lnSpc>
                <a:spcPct val="150000"/>
              </a:lnSpc>
              <a:spcBef>
                <a:spcPct val="20000"/>
              </a:spcBef>
              <a:buFont typeface="+mj-lt"/>
              <a:buAutoNum type="arabicPeriod"/>
            </a:pPr>
            <a:r>
              <a:rPr lang="en-IE" sz="1500" dirty="0">
                <a:solidFill>
                  <a:prstClr val="black"/>
                </a:solidFill>
                <a:latin typeface="Tahoma" panose="020B0604030504040204" pitchFamily="34" charset="0"/>
                <a:ea typeface="Tahoma" panose="020B0604030504040204" pitchFamily="34" charset="0"/>
                <a:cs typeface="Tahoma" panose="020B0604030504040204" pitchFamily="34" charset="0"/>
              </a:rPr>
              <a:t>Required for applicants with a Specific Learning Difficulty: is it severely impacting on your </a:t>
            </a:r>
            <a:r>
              <a:rPr lang="en-IE"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literacy or numeracy skills</a:t>
            </a:r>
            <a:r>
              <a:rPr lang="en-IE" sz="1500"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GB" sz="15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254825" y="971815"/>
            <a:ext cx="3934090" cy="780470"/>
          </a:xfrm>
          <a:prstGeom prst="rect">
            <a:avLst/>
          </a:prstGeom>
        </p:spPr>
        <p:txBody>
          <a:bodyPr wrap="none">
            <a:spAutoFit/>
          </a:bodyPr>
          <a:lstStyle/>
          <a:p>
            <a:pPr>
              <a:lnSpc>
                <a:spcPct val="150000"/>
              </a:lnSpc>
              <a:spcBef>
                <a:spcPts val="900"/>
              </a:spcBef>
            </a:pPr>
            <a:r>
              <a:rPr lang="en-GB" sz="3450" kern="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Educational Impact</a:t>
            </a:r>
          </a:p>
        </p:txBody>
      </p:sp>
      <p:sp>
        <p:nvSpPr>
          <p:cNvPr id="2" name="TextBox 1"/>
          <p:cNvSpPr txBox="1"/>
          <p:nvPr/>
        </p:nvSpPr>
        <p:spPr>
          <a:xfrm>
            <a:off x="468086" y="2036192"/>
            <a:ext cx="8207829" cy="415498"/>
          </a:xfrm>
          <a:prstGeom prst="rect">
            <a:avLst/>
          </a:prstGeom>
          <a:solidFill>
            <a:srgbClr val="13223D"/>
          </a:solidFill>
        </p:spPr>
        <p:txBody>
          <a:bodyPr wrap="square" rtlCol="0">
            <a:spAutoFit/>
          </a:bodyPr>
          <a:lstStyle/>
          <a:p>
            <a:r>
              <a:rPr lang="en-IE" sz="2100" dirty="0">
                <a:solidFill>
                  <a:schemeClr val="bg1"/>
                </a:solidFill>
                <a:latin typeface="Tahoma" panose="020B0604030504040204" pitchFamily="34" charset="0"/>
                <a:ea typeface="Tahoma" panose="020B0604030504040204" pitchFamily="34" charset="0"/>
                <a:cs typeface="Tahoma" panose="020B0604030504040204" pitchFamily="34" charset="0"/>
              </a:rPr>
              <a:t>Has your disability impacted on a combination of the following?</a:t>
            </a:r>
          </a:p>
        </p:txBody>
      </p:sp>
      <p:sp>
        <p:nvSpPr>
          <p:cNvPr id="10" name="Rectangle 9"/>
          <p:cNvSpPr/>
          <p:nvPr/>
        </p:nvSpPr>
        <p:spPr>
          <a:xfrm>
            <a:off x="0" y="5908753"/>
            <a:ext cx="9144000" cy="9199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7306" t="27178" r="16318" b="27177"/>
          <a:stretch/>
        </p:blipFill>
        <p:spPr>
          <a:xfrm>
            <a:off x="8037242" y="5520642"/>
            <a:ext cx="936702" cy="322068"/>
          </a:xfrm>
          <a:prstGeom prst="rect">
            <a:avLst/>
          </a:prstGeom>
        </p:spPr>
      </p:pic>
    </p:spTree>
    <p:extLst>
      <p:ext uri="{BB962C8B-B14F-4D97-AF65-F5344CB8AC3E}">
        <p14:creationId xmlns:p14="http://schemas.microsoft.com/office/powerpoint/2010/main" val="34283274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35027" y="3664565"/>
            <a:ext cx="7602215" cy="866904"/>
          </a:xfrm>
          <a:prstGeom prst="rect">
            <a:avLst/>
          </a:prstGeom>
        </p:spPr>
        <p:txBody>
          <a:bodyPr wrap="square">
            <a:spAutoFit/>
          </a:bodyPr>
          <a:lstStyle/>
          <a:p>
            <a:pPr marL="257175" indent="-257175">
              <a:lnSpc>
                <a:spcPct val="150000"/>
              </a:lnSpc>
              <a:buFont typeface="Arial" panose="020B0604020202020204" pitchFamily="34" charset="0"/>
              <a:buChar char="•"/>
            </a:pPr>
            <a:r>
              <a:rPr lang="en-IE" sz="1500" dirty="0">
                <a:solidFill>
                  <a:prstClr val="black"/>
                </a:solidFill>
                <a:latin typeface="Tahoma" panose="020B0604030504040204" pitchFamily="34" charset="0"/>
                <a:ea typeface="Tahoma" panose="020B0604030504040204" pitchFamily="34" charset="0"/>
                <a:cs typeface="Tahoma" panose="020B0604030504040204" pitchFamily="34" charset="0"/>
              </a:rPr>
              <a:t>To be eligible for DARE you must meet </a:t>
            </a:r>
            <a:r>
              <a:rPr lang="en-IE"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both</a:t>
            </a:r>
            <a:r>
              <a:rPr lang="en-IE" sz="15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en-IE" sz="1500" dirty="0">
                <a:solidFill>
                  <a:prstClr val="black"/>
                </a:solidFill>
                <a:latin typeface="Tahoma" panose="020B0604030504040204" pitchFamily="34" charset="0"/>
                <a:ea typeface="Tahoma" panose="020B0604030504040204" pitchFamily="34" charset="0"/>
                <a:cs typeface="Tahoma" panose="020B0604030504040204" pitchFamily="34" charset="0"/>
              </a:rPr>
              <a:t>the DARE </a:t>
            </a:r>
            <a:r>
              <a:rPr lang="en-IE"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educational impact </a:t>
            </a:r>
            <a:r>
              <a:rPr lang="en-IE" sz="1500" dirty="0">
                <a:solidFill>
                  <a:prstClr val="black"/>
                </a:solidFill>
                <a:latin typeface="Tahoma" panose="020B0604030504040204" pitchFamily="34" charset="0"/>
                <a:ea typeface="Tahoma" panose="020B0604030504040204" pitchFamily="34" charset="0"/>
                <a:cs typeface="Tahoma" panose="020B0604030504040204" pitchFamily="34" charset="0"/>
              </a:rPr>
              <a:t>criteria and </a:t>
            </a:r>
            <a:r>
              <a:rPr lang="en-IE" sz="15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DARE </a:t>
            </a:r>
            <a:r>
              <a:rPr lang="en-IE"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evidence of disability</a:t>
            </a:r>
            <a:r>
              <a:rPr lang="en-IE"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en-IE"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criteria</a:t>
            </a:r>
            <a:r>
              <a:rPr lang="en-IE" sz="15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a:t>
            </a:r>
          </a:p>
        </p:txBody>
      </p:sp>
      <p:sp>
        <p:nvSpPr>
          <p:cNvPr id="7" name="Rectangle 6"/>
          <p:cNvSpPr/>
          <p:nvPr/>
        </p:nvSpPr>
        <p:spPr>
          <a:xfrm>
            <a:off x="578586" y="4774570"/>
            <a:ext cx="8154720" cy="737766"/>
          </a:xfrm>
          <a:prstGeom prst="rect">
            <a:avLst/>
          </a:prstGeom>
          <a:solidFill>
            <a:srgbClr val="13223D"/>
          </a:solidFill>
        </p:spPr>
        <p:txBody>
          <a:bodyPr wrap="square">
            <a:spAutoFit/>
          </a:bodyPr>
          <a:lstStyle/>
          <a:p>
            <a:pPr>
              <a:lnSpc>
                <a:spcPct val="150000"/>
              </a:lnSpc>
              <a:spcBef>
                <a:spcPct val="20000"/>
              </a:spcBef>
              <a:defRPr/>
            </a:pPr>
            <a:r>
              <a:rPr lang="en-IE" sz="1500" dirty="0">
                <a:solidFill>
                  <a:schemeClr val="bg1"/>
                </a:solidFill>
                <a:latin typeface="Tahoma" panose="020B0604030504040204" pitchFamily="34" charset="0"/>
                <a:ea typeface="Tahoma" panose="020B0604030504040204" pitchFamily="34" charset="0"/>
                <a:cs typeface="Tahoma" panose="020B0604030504040204" pitchFamily="34" charset="0"/>
              </a:rPr>
              <a:t>Applicants must provide the required evidence of their disability and provide an Educational Impact Statement from their school to be considered for DARE.</a:t>
            </a:r>
          </a:p>
        </p:txBody>
      </p:sp>
      <p:sp>
        <p:nvSpPr>
          <p:cNvPr id="9" name="Rectangle 8"/>
          <p:cNvSpPr/>
          <p:nvPr/>
        </p:nvSpPr>
        <p:spPr>
          <a:xfrm>
            <a:off x="254825" y="971815"/>
            <a:ext cx="4657044" cy="780470"/>
          </a:xfrm>
          <a:prstGeom prst="rect">
            <a:avLst/>
          </a:prstGeom>
        </p:spPr>
        <p:txBody>
          <a:bodyPr wrap="none">
            <a:spAutoFit/>
          </a:bodyPr>
          <a:lstStyle/>
          <a:p>
            <a:pPr>
              <a:lnSpc>
                <a:spcPct val="150000"/>
              </a:lnSpc>
              <a:spcBef>
                <a:spcPts val="900"/>
              </a:spcBef>
            </a:pPr>
            <a:r>
              <a:rPr lang="en-GB" sz="3450" kern="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DARE Eligibility Criteria</a:t>
            </a:r>
          </a:p>
        </p:txBody>
      </p:sp>
      <p:pic>
        <p:nvPicPr>
          <p:cNvPr id="2" name="Picture 1"/>
          <p:cNvPicPr>
            <a:picLocks noChangeAspect="1"/>
          </p:cNvPicPr>
          <p:nvPr/>
        </p:nvPicPr>
        <p:blipFill>
          <a:blip r:embed="rId2"/>
          <a:stretch>
            <a:fillRect/>
          </a:stretch>
        </p:blipFill>
        <p:spPr>
          <a:xfrm>
            <a:off x="1345045" y="2067231"/>
            <a:ext cx="5392557" cy="1615338"/>
          </a:xfrm>
          <a:prstGeom prst="rect">
            <a:avLst/>
          </a:prstGeom>
        </p:spPr>
      </p:pic>
      <p:sp>
        <p:nvSpPr>
          <p:cNvPr id="13" name="Rectangle 12"/>
          <p:cNvSpPr/>
          <p:nvPr/>
        </p:nvSpPr>
        <p:spPr>
          <a:xfrm>
            <a:off x="0" y="5908753"/>
            <a:ext cx="9144000" cy="9199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17306" t="27178" r="16318" b="27177"/>
          <a:stretch/>
        </p:blipFill>
        <p:spPr>
          <a:xfrm>
            <a:off x="8037242" y="5520642"/>
            <a:ext cx="936702" cy="322068"/>
          </a:xfrm>
          <a:prstGeom prst="rect">
            <a:avLst/>
          </a:prstGeom>
        </p:spPr>
      </p:pic>
    </p:spTree>
    <p:extLst>
      <p:ext uri="{BB962C8B-B14F-4D97-AF65-F5344CB8AC3E}">
        <p14:creationId xmlns:p14="http://schemas.microsoft.com/office/powerpoint/2010/main" val="36878255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57756" y="2239171"/>
            <a:ext cx="7155664" cy="2680221"/>
          </a:xfrm>
          <a:prstGeom prst="rect">
            <a:avLst/>
          </a:prstGeom>
        </p:spPr>
        <p:txBody>
          <a:bodyPr wrap="square">
            <a:spAutoFit/>
          </a:bodyPr>
          <a:lstStyle/>
          <a:p>
            <a:pPr marL="273844" indent="-273844">
              <a:spcBef>
                <a:spcPts val="150"/>
              </a:spcBef>
              <a:buFontTx/>
              <a:buAutoNum type="arabicPeriod"/>
              <a:defRPr/>
            </a:pPr>
            <a:r>
              <a:rPr lang="en-IE" dirty="0">
                <a:solidFill>
                  <a:prstClr val="black"/>
                </a:solidFill>
                <a:latin typeface="Tahoma" panose="020B0604030504040204" pitchFamily="34" charset="0"/>
                <a:ea typeface="Tahoma" panose="020B0604030504040204" pitchFamily="34" charset="0"/>
                <a:cs typeface="Tahoma" panose="020B0604030504040204" pitchFamily="34" charset="0"/>
              </a:rPr>
              <a:t>Apply to CAO at </a:t>
            </a:r>
            <a:r>
              <a:rPr lang="en-IE"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www.cao.ie</a:t>
            </a:r>
            <a:r>
              <a:rPr lang="en-IE"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br>
              <a:rPr lang="en-IE" dirty="0">
                <a:solidFill>
                  <a:srgbClr val="CC0066"/>
                </a:solidFill>
                <a:latin typeface="Tahoma" panose="020B0604030504040204" pitchFamily="34" charset="0"/>
                <a:ea typeface="Tahoma" panose="020B0604030504040204" pitchFamily="34" charset="0"/>
                <a:cs typeface="Tahoma" panose="020B0604030504040204" pitchFamily="34" charset="0"/>
              </a:rPr>
            </a:br>
            <a:r>
              <a:rPr lang="en-IE" dirty="0">
                <a:solidFill>
                  <a:prstClr val="black"/>
                </a:solidFill>
                <a:latin typeface="Tahoma" panose="020B0604030504040204" pitchFamily="34" charset="0"/>
                <a:ea typeface="Tahoma" panose="020B0604030504040204" pitchFamily="34" charset="0"/>
                <a:cs typeface="Tahoma" panose="020B0604030504040204" pitchFamily="34" charset="0"/>
              </a:rPr>
              <a:t>by 17:15 on </a:t>
            </a:r>
            <a:r>
              <a:rPr lang="en-IE"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1 February 2022.</a:t>
            </a:r>
          </a:p>
          <a:p>
            <a:pPr marL="273844" indent="-273844">
              <a:spcBef>
                <a:spcPts val="150"/>
              </a:spcBef>
              <a:buFontTx/>
              <a:buAutoNum type="arabicPeriod"/>
              <a:defRPr/>
            </a:pPr>
            <a:endParaRPr lang="en-IE" sz="750" dirty="0">
              <a:solidFill>
                <a:srgbClr val="2D2D8A"/>
              </a:solidFill>
              <a:latin typeface="Tahoma" panose="020B0604030504040204" pitchFamily="34" charset="0"/>
              <a:ea typeface="Tahoma" panose="020B0604030504040204" pitchFamily="34" charset="0"/>
              <a:cs typeface="Tahoma" panose="020B0604030504040204" pitchFamily="34" charset="0"/>
            </a:endParaRPr>
          </a:p>
          <a:p>
            <a:pPr marL="273844" indent="-273844">
              <a:spcBef>
                <a:spcPct val="0"/>
              </a:spcBef>
              <a:buFontTx/>
              <a:buAutoNum type="arabicPeriod"/>
              <a:defRPr/>
            </a:pPr>
            <a:r>
              <a:rPr lang="en-IE" dirty="0">
                <a:solidFill>
                  <a:prstClr val="black"/>
                </a:solidFill>
                <a:latin typeface="Tahoma" panose="020B0604030504040204" pitchFamily="34" charset="0"/>
                <a:ea typeface="Tahoma" panose="020B0604030504040204" pitchFamily="34" charset="0"/>
                <a:cs typeface="Tahoma" panose="020B0604030504040204" pitchFamily="34" charset="0"/>
              </a:rPr>
              <a:t>Review your DARE Handbook with your parents or guardians.</a:t>
            </a:r>
          </a:p>
          <a:p>
            <a:pPr marL="273844" indent="-273844">
              <a:spcBef>
                <a:spcPct val="0"/>
              </a:spcBef>
              <a:buFontTx/>
              <a:buAutoNum type="arabicPeriod"/>
              <a:defRPr/>
            </a:pPr>
            <a:endParaRPr lang="en-IE" sz="750" dirty="0">
              <a:solidFill>
                <a:srgbClr val="CC0066"/>
              </a:solidFill>
              <a:latin typeface="Tahoma" panose="020B0604030504040204" pitchFamily="34" charset="0"/>
              <a:ea typeface="Tahoma" panose="020B0604030504040204" pitchFamily="34" charset="0"/>
              <a:cs typeface="Tahoma" panose="020B0604030504040204" pitchFamily="34" charset="0"/>
            </a:endParaRPr>
          </a:p>
          <a:p>
            <a:pPr marL="273844" indent="-273844">
              <a:spcBef>
                <a:spcPct val="0"/>
              </a:spcBef>
              <a:buFontTx/>
              <a:buAutoNum type="arabicPeriod"/>
              <a:defRPr/>
            </a:pPr>
            <a:r>
              <a:rPr lang="en-IE" dirty="0">
                <a:solidFill>
                  <a:srgbClr val="000000"/>
                </a:solidFill>
                <a:latin typeface="Tahoma" panose="020B0604030504040204" pitchFamily="34" charset="0"/>
                <a:ea typeface="Tahoma" panose="020B0604030504040204" pitchFamily="34" charset="0"/>
                <a:cs typeface="Tahoma" panose="020B0604030504040204" pitchFamily="34" charset="0"/>
              </a:rPr>
              <a:t>Complete Section A of the Supplementary Information Form and apply to DARE by answering </a:t>
            </a:r>
            <a:r>
              <a:rPr lang="en-IE"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Yes</a:t>
            </a:r>
            <a:r>
              <a:rPr lang="en-IE" dirty="0">
                <a:solidFill>
                  <a:srgbClr val="13223D"/>
                </a:solidFill>
                <a:latin typeface="Tahoma" panose="020B0604030504040204" pitchFamily="34" charset="0"/>
                <a:ea typeface="Tahoma" panose="020B0604030504040204" pitchFamily="34" charset="0"/>
                <a:cs typeface="Tahoma" panose="020B0604030504040204" pitchFamily="34" charset="0"/>
              </a:rPr>
              <a:t> </a:t>
            </a:r>
            <a:r>
              <a:rPr lang="en-IE" dirty="0">
                <a:solidFill>
                  <a:srgbClr val="000000"/>
                </a:solidFill>
                <a:latin typeface="Tahoma" panose="020B0604030504040204" pitchFamily="34" charset="0"/>
                <a:ea typeface="Tahoma" panose="020B0604030504040204" pitchFamily="34" charset="0"/>
                <a:cs typeface="Tahoma" panose="020B0604030504040204" pitchFamily="34" charset="0"/>
              </a:rPr>
              <a:t>to </a:t>
            </a:r>
            <a:r>
              <a:rPr lang="en-IE"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Question 1</a:t>
            </a:r>
            <a:br>
              <a:rPr lang="en-IE"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IE" dirty="0">
                <a:solidFill>
                  <a:srgbClr val="000000"/>
                </a:solidFill>
                <a:latin typeface="Tahoma" panose="020B0604030504040204" pitchFamily="34" charset="0"/>
                <a:ea typeface="Tahoma" panose="020B0604030504040204" pitchFamily="34" charset="0"/>
                <a:cs typeface="Tahoma" panose="020B0604030504040204" pitchFamily="34" charset="0"/>
              </a:rPr>
              <a:t>by </a:t>
            </a:r>
            <a:r>
              <a:rPr lang="en-IE" dirty="0">
                <a:solidFill>
                  <a:prstClr val="black"/>
                </a:solidFill>
                <a:latin typeface="Tahoma" panose="020B0604030504040204" pitchFamily="34" charset="0"/>
                <a:ea typeface="Tahoma" panose="020B0604030504040204" pitchFamily="34" charset="0"/>
                <a:cs typeface="Tahoma" panose="020B0604030504040204" pitchFamily="34" charset="0"/>
              </a:rPr>
              <a:t>17:15 on </a:t>
            </a:r>
            <a:r>
              <a:rPr lang="en-IE" b="1" dirty="0">
                <a:solidFill>
                  <a:srgbClr val="002060"/>
                </a:solidFill>
                <a:latin typeface="Tahoma" panose="020B0604030504040204" pitchFamily="34" charset="0"/>
                <a:ea typeface="Tahoma" panose="020B0604030504040204" pitchFamily="34" charset="0"/>
                <a:cs typeface="Tahoma" panose="020B0604030504040204" pitchFamily="34" charset="0"/>
              </a:rPr>
              <a:t>1 March 2022</a:t>
            </a:r>
            <a:r>
              <a:rPr lang="en-IE"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marL="273844" indent="-273844">
              <a:spcBef>
                <a:spcPct val="0"/>
              </a:spcBef>
              <a:buFontTx/>
              <a:buAutoNum type="arabicPeriod"/>
              <a:defRPr/>
            </a:pPr>
            <a:endParaRPr lang="en-IE" sz="75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273844" indent="-273844">
              <a:spcBef>
                <a:spcPct val="0"/>
              </a:spcBef>
              <a:buFontTx/>
              <a:buAutoNum type="arabicPeriod"/>
              <a:defRPr/>
            </a:pPr>
            <a:r>
              <a:rPr lang="en-IE" dirty="0">
                <a:solidFill>
                  <a:prstClr val="black"/>
                </a:solidFill>
                <a:latin typeface="Tahoma" panose="020B0604030504040204" pitchFamily="34" charset="0"/>
                <a:ea typeface="Tahoma" panose="020B0604030504040204" pitchFamily="34" charset="0"/>
                <a:cs typeface="Tahoma" panose="020B0604030504040204" pitchFamily="34" charset="0"/>
              </a:rPr>
              <a:t>Submit the Educational Impact Statement and Evidence of Disability to CAO by </a:t>
            </a:r>
            <a:r>
              <a:rPr lang="en-IE" b="1" dirty="0">
                <a:solidFill>
                  <a:srgbClr val="002060"/>
                </a:solidFill>
                <a:latin typeface="Tahoma" panose="020B0604030504040204" pitchFamily="34" charset="0"/>
                <a:ea typeface="Tahoma" panose="020B0604030504040204" pitchFamily="34" charset="0"/>
                <a:cs typeface="Tahoma" panose="020B0604030504040204" pitchFamily="34" charset="0"/>
              </a:rPr>
              <a:t>15 March 2022.</a:t>
            </a:r>
            <a:endParaRPr lang="en-IE" sz="375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254826" y="971815"/>
            <a:ext cx="3369833" cy="780470"/>
          </a:xfrm>
          <a:prstGeom prst="rect">
            <a:avLst/>
          </a:prstGeom>
        </p:spPr>
        <p:txBody>
          <a:bodyPr wrap="none">
            <a:spAutoFit/>
          </a:bodyPr>
          <a:lstStyle/>
          <a:p>
            <a:pPr>
              <a:lnSpc>
                <a:spcPct val="150000"/>
              </a:lnSpc>
              <a:spcBef>
                <a:spcPts val="900"/>
              </a:spcBef>
            </a:pPr>
            <a:r>
              <a:rPr lang="en-GB" sz="3450" kern="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How do I apply?</a:t>
            </a:r>
          </a:p>
        </p:txBody>
      </p:sp>
      <p:sp>
        <p:nvSpPr>
          <p:cNvPr id="12" name="Rectangle 11"/>
          <p:cNvSpPr/>
          <p:nvPr/>
        </p:nvSpPr>
        <p:spPr>
          <a:xfrm>
            <a:off x="0" y="5908753"/>
            <a:ext cx="9144000" cy="9199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17306" t="27178" r="16318" b="27177"/>
          <a:stretch/>
        </p:blipFill>
        <p:spPr>
          <a:xfrm>
            <a:off x="8037242" y="5520642"/>
            <a:ext cx="936702" cy="322068"/>
          </a:xfrm>
          <a:prstGeom prst="rect">
            <a:avLst/>
          </a:prstGeom>
        </p:spPr>
      </p:pic>
      <p:pic>
        <p:nvPicPr>
          <p:cNvPr id="8" name="Picture 7" descr="A close up of a sign&#10;&#10;Description automatically generated">
            <a:extLst>
              <a:ext uri="{FF2B5EF4-FFF2-40B4-BE49-F238E27FC236}">
                <a16:creationId xmlns:a16="http://schemas.microsoft.com/office/drawing/2014/main" id="{066CAA82-998E-4467-8A38-914FB193CF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2785" y="971816"/>
            <a:ext cx="3534880" cy="1023014"/>
          </a:xfrm>
          <a:prstGeom prst="rect">
            <a:avLst/>
          </a:prstGeom>
        </p:spPr>
      </p:pic>
    </p:spTree>
    <p:extLst>
      <p:ext uri="{BB962C8B-B14F-4D97-AF65-F5344CB8AC3E}">
        <p14:creationId xmlns:p14="http://schemas.microsoft.com/office/powerpoint/2010/main" val="35117737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7482" y="981956"/>
            <a:ext cx="5336717" cy="780470"/>
          </a:xfrm>
          <a:prstGeom prst="rect">
            <a:avLst/>
          </a:prstGeom>
        </p:spPr>
        <p:txBody>
          <a:bodyPr wrap="none">
            <a:spAutoFit/>
          </a:bodyPr>
          <a:lstStyle/>
          <a:p>
            <a:pPr>
              <a:lnSpc>
                <a:spcPct val="150000"/>
              </a:lnSpc>
              <a:spcBef>
                <a:spcPts val="900"/>
              </a:spcBef>
            </a:pPr>
            <a:r>
              <a:rPr lang="en-GB" sz="3450" kern="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DARE and HEAR Timelines</a:t>
            </a:r>
          </a:p>
        </p:txBody>
      </p:sp>
      <p:graphicFrame>
        <p:nvGraphicFramePr>
          <p:cNvPr id="3" name="Table 2"/>
          <p:cNvGraphicFramePr>
            <a:graphicFrameLocks noGrp="1"/>
          </p:cNvGraphicFramePr>
          <p:nvPr>
            <p:extLst>
              <p:ext uri="{D42A27DB-BD31-4B8C-83A1-F6EECF244321}">
                <p14:modId xmlns:p14="http://schemas.microsoft.com/office/powerpoint/2010/main" val="37388058"/>
              </p:ext>
            </p:extLst>
          </p:nvPr>
        </p:nvGraphicFramePr>
        <p:xfrm>
          <a:off x="435428" y="2307681"/>
          <a:ext cx="7249886" cy="3154680"/>
        </p:xfrm>
        <a:graphic>
          <a:graphicData uri="http://schemas.openxmlformats.org/drawingml/2006/table">
            <a:tbl>
              <a:tblPr firstRow="1" bandRow="1">
                <a:tableStyleId>{5C22544A-7EE6-4342-B048-85BDC9FD1C3A}</a:tableStyleId>
              </a:tblPr>
              <a:tblGrid>
                <a:gridCol w="3298582">
                  <a:extLst>
                    <a:ext uri="{9D8B030D-6E8A-4147-A177-3AD203B41FA5}">
                      <a16:colId xmlns:a16="http://schemas.microsoft.com/office/drawing/2014/main" val="20000"/>
                    </a:ext>
                  </a:extLst>
                </a:gridCol>
                <a:gridCol w="467876">
                  <a:extLst>
                    <a:ext uri="{9D8B030D-6E8A-4147-A177-3AD203B41FA5}">
                      <a16:colId xmlns:a16="http://schemas.microsoft.com/office/drawing/2014/main" val="20001"/>
                    </a:ext>
                  </a:extLst>
                </a:gridCol>
                <a:gridCol w="3483428">
                  <a:extLst>
                    <a:ext uri="{9D8B030D-6E8A-4147-A177-3AD203B41FA5}">
                      <a16:colId xmlns:a16="http://schemas.microsoft.com/office/drawing/2014/main" val="20002"/>
                    </a:ext>
                  </a:extLst>
                </a:gridCol>
              </a:tblGrid>
              <a:tr h="525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500" b="1" u="none" strike="noStrike" cap="none" normalizeH="0" baseline="0" dirty="0">
                          <a:ln>
                            <a:noFill/>
                          </a:ln>
                          <a:solidFill>
                            <a:schemeClr val="accent5">
                              <a:lumMod val="50000"/>
                            </a:schemeClr>
                          </a:solidFill>
                          <a:effectLst/>
                          <a:latin typeface="Tahoma" panose="020B0604030504040204" pitchFamily="34" charset="0"/>
                          <a:ea typeface="Tahoma" panose="020B0604030504040204" pitchFamily="34" charset="0"/>
                          <a:cs typeface="Tahoma" panose="020B0604030504040204" pitchFamily="34" charset="0"/>
                        </a:rPr>
                        <a:t>DARE &amp; HEAR closing date</a:t>
                      </a:r>
                      <a:endParaRPr kumimoji="0" lang="en-IE" sz="1500" b="1" u="none" strike="noStrike" kern="1200" cap="none" normalizeH="0" baseline="0" dirty="0">
                        <a:ln>
                          <a:noFill/>
                        </a:ln>
                        <a:solidFill>
                          <a:schemeClr val="accent5">
                            <a:lumMod val="50000"/>
                          </a:schemeClr>
                        </a:solidFill>
                        <a:effectLst/>
                        <a:latin typeface="Tahoma" panose="020B0604030504040204" pitchFamily="34" charset="0"/>
                        <a:ea typeface="Tahoma" panose="020B0604030504040204" pitchFamily="34" charset="0"/>
                        <a:cs typeface="Tahoma" panose="020B0604030504040204" pitchFamily="34" charset="0"/>
                      </a:endParaRPr>
                    </a:p>
                    <a:p>
                      <a:endParaRPr lang="en-GB" sz="1500" b="1"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solidFill>
                      <a:schemeClr val="accent2">
                        <a:lumMod val="20000"/>
                        <a:lumOff val="80000"/>
                      </a:schemeClr>
                    </a:solidFill>
                  </a:tcPr>
                </a:tc>
                <a:tc>
                  <a:txBody>
                    <a:bodyPr/>
                    <a:lstStyle/>
                    <a:p>
                      <a:endParaRPr lang="en-GB" sz="1500" b="1"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500" b="1" u="none" strike="noStrike" cap="none" normalizeH="0" baseline="0" dirty="0">
                          <a:ln>
                            <a:noFill/>
                          </a:ln>
                          <a:solidFill>
                            <a:schemeClr val="accent5">
                              <a:lumMod val="50000"/>
                            </a:schemeClr>
                          </a:solidFill>
                          <a:effectLst/>
                          <a:latin typeface="Tahoma" panose="020B0604030504040204" pitchFamily="34" charset="0"/>
                          <a:ea typeface="Tahoma" panose="020B0604030504040204" pitchFamily="34" charset="0"/>
                          <a:cs typeface="Tahoma" panose="020B0604030504040204" pitchFamily="34" charset="0"/>
                        </a:rPr>
                        <a:t>1 March 2022</a:t>
                      </a:r>
                      <a:endParaRPr kumimoji="0" lang="en-IE" sz="1500" b="1" u="none" strike="noStrike" kern="1200" cap="none" normalizeH="0" baseline="0" dirty="0">
                        <a:ln>
                          <a:noFill/>
                        </a:ln>
                        <a:solidFill>
                          <a:schemeClr val="accent5">
                            <a:lumMod val="50000"/>
                          </a:schemeClr>
                        </a:solidFill>
                        <a:effectLst/>
                        <a:latin typeface="Tahoma" panose="020B0604030504040204" pitchFamily="34" charset="0"/>
                        <a:ea typeface="Tahoma" panose="020B0604030504040204" pitchFamily="34" charset="0"/>
                        <a:cs typeface="Tahoma" panose="020B0604030504040204" pitchFamily="34" charset="0"/>
                      </a:endParaRPr>
                    </a:p>
                    <a:p>
                      <a:endParaRPr lang="en-GB" sz="1500" b="1"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solidFill>
                      <a:schemeClr val="accent2">
                        <a:lumMod val="60000"/>
                        <a:lumOff val="40000"/>
                      </a:schemeClr>
                    </a:solidFill>
                  </a:tcPr>
                </a:tc>
                <a:extLst>
                  <a:ext uri="{0D108BD9-81ED-4DB2-BD59-A6C34878D82A}">
                    <a16:rowId xmlns:a16="http://schemas.microsoft.com/office/drawing/2014/main" val="10000"/>
                  </a:ext>
                </a:extLst>
              </a:tr>
              <a:tr h="525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500" b="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Supporting documents closing date</a:t>
                      </a:r>
                      <a:endParaRPr kumimoji="0" lang="en-IE" sz="1500" b="0" i="0" u="none" strike="noStrike" kern="1200" cap="none" normalizeH="0" baseline="0" dirty="0">
                        <a:ln>
                          <a:noFill/>
                        </a:ln>
                        <a:solidFill>
                          <a:srgbClr val="C00000"/>
                        </a:solidFill>
                        <a:effectLst/>
                        <a:latin typeface="Tahoma" panose="020B0604030504040204" pitchFamily="34" charset="0"/>
                        <a:ea typeface="Tahoma" panose="020B0604030504040204" pitchFamily="34" charset="0"/>
                        <a:cs typeface="Tahoma" panose="020B0604030504040204" pitchFamily="34" charset="0"/>
                      </a:endParaRPr>
                    </a:p>
                    <a:p>
                      <a:endParaRPr lang="en-GB" sz="1500" b="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solidFill>
                      <a:schemeClr val="accent4">
                        <a:lumMod val="40000"/>
                        <a:lumOff val="60000"/>
                      </a:schemeClr>
                    </a:solidFill>
                  </a:tcPr>
                </a:tc>
                <a:tc>
                  <a:txBody>
                    <a:bodyPr/>
                    <a:lstStyle/>
                    <a:p>
                      <a:endParaRPr lang="en-GB" sz="1500" b="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solidFill>
                      <a:srgbClr val="FF33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500" b="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15 March 2022</a:t>
                      </a:r>
                      <a:endParaRPr kumimoji="0" lang="en-IE" sz="1500" b="0" i="0" u="none" strike="noStrike" kern="1200" cap="none" normalizeH="0" baseline="0" dirty="0">
                        <a:ln>
                          <a:noFill/>
                        </a:ln>
                        <a:solidFill>
                          <a:srgbClr val="C00000"/>
                        </a:solidFill>
                        <a:effectLst/>
                        <a:latin typeface="Tahoma" panose="020B0604030504040204" pitchFamily="34" charset="0"/>
                        <a:ea typeface="Tahoma" panose="020B0604030504040204" pitchFamily="34" charset="0"/>
                        <a:cs typeface="Tahoma" panose="020B0604030504040204" pitchFamily="34" charset="0"/>
                      </a:endParaRPr>
                    </a:p>
                    <a:p>
                      <a:endParaRPr lang="en-GB" sz="1500" b="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solidFill>
                      <a:schemeClr val="accent2">
                        <a:lumMod val="40000"/>
                        <a:lumOff val="60000"/>
                      </a:schemeClr>
                    </a:solidFill>
                  </a:tcPr>
                </a:tc>
                <a:extLst>
                  <a:ext uri="{0D108BD9-81ED-4DB2-BD59-A6C34878D82A}">
                    <a16:rowId xmlns:a16="http://schemas.microsoft.com/office/drawing/2014/main" val="10001"/>
                  </a:ext>
                </a:extLst>
              </a:tr>
              <a:tr h="525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500" b="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Notification of eligibility</a:t>
                      </a:r>
                      <a:endParaRPr kumimoji="0" lang="en-IE" sz="1500" b="0" i="0" u="none" strike="noStrike" kern="1200"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GB" sz="1500" b="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solidFill>
                      <a:schemeClr val="accent4">
                        <a:lumMod val="20000"/>
                        <a:lumOff val="80000"/>
                      </a:schemeClr>
                    </a:solidFill>
                  </a:tcPr>
                </a:tc>
                <a:tc>
                  <a:txBody>
                    <a:bodyPr/>
                    <a:lstStyle/>
                    <a:p>
                      <a:endParaRPr lang="en-GB" sz="1500" b="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500" b="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Late June 2022</a:t>
                      </a:r>
                      <a:endParaRPr kumimoji="0" lang="en-IE" sz="1500" b="0" i="0" u="none" strike="noStrike" kern="1200"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GB" sz="1500" b="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solidFill>
                      <a:srgbClr val="FFFF99">
                        <a:alpha val="73725"/>
                      </a:srgbClr>
                    </a:solidFill>
                  </a:tcPr>
                </a:tc>
                <a:extLst>
                  <a:ext uri="{0D108BD9-81ED-4DB2-BD59-A6C34878D82A}">
                    <a16:rowId xmlns:a16="http://schemas.microsoft.com/office/drawing/2014/main" val="10002"/>
                  </a:ext>
                </a:extLst>
              </a:tr>
              <a:tr h="525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500" b="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Review and Appeals Application </a:t>
                      </a:r>
                      <a:endParaRPr kumimoji="0" lang="en-IE" sz="1500" b="0" i="0" u="none" strike="noStrike" kern="1200"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GB" sz="1500" b="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solidFill>
                      <a:schemeClr val="accent6">
                        <a:lumMod val="40000"/>
                        <a:lumOff val="60000"/>
                      </a:schemeClr>
                    </a:solidFill>
                  </a:tcPr>
                </a:tc>
                <a:tc>
                  <a:txBody>
                    <a:bodyPr/>
                    <a:lstStyle/>
                    <a:p>
                      <a:endParaRPr lang="en-GB" sz="1500" b="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solidFill>
                      <a:schemeClr val="accent6">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500" b="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July 2022</a:t>
                      </a:r>
                      <a:endParaRPr kumimoji="0" lang="en-IE" sz="1500" b="0" i="0" u="none" strike="noStrike" kern="1200"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GB" sz="1500" b="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solidFill>
                      <a:schemeClr val="accent6">
                        <a:lumMod val="60000"/>
                        <a:lumOff val="40000"/>
                      </a:schemeClr>
                    </a:solidFill>
                  </a:tcPr>
                </a:tc>
                <a:extLst>
                  <a:ext uri="{0D108BD9-81ED-4DB2-BD59-A6C34878D82A}">
                    <a16:rowId xmlns:a16="http://schemas.microsoft.com/office/drawing/2014/main" val="10003"/>
                  </a:ext>
                </a:extLst>
              </a:tr>
              <a:tr h="525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500" b="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HEAR/DARE offers</a:t>
                      </a:r>
                      <a:endParaRPr kumimoji="0" lang="en-IE" sz="1500" b="0" i="0" u="none" strike="noStrike" kern="1200"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GB" sz="1500" b="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solidFill>
                      <a:schemeClr val="accent5">
                        <a:lumMod val="20000"/>
                        <a:lumOff val="80000"/>
                      </a:schemeClr>
                    </a:solidFill>
                  </a:tcPr>
                </a:tc>
                <a:tc>
                  <a:txBody>
                    <a:bodyPr/>
                    <a:lstStyle/>
                    <a:p>
                      <a:endParaRPr lang="en-GB" sz="1500" b="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500" b="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August 2022</a:t>
                      </a:r>
                      <a:endParaRPr kumimoji="0" lang="en-IE" sz="1500" b="0" i="0" u="none" strike="noStrike" kern="1200"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GB" sz="1500" b="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solidFill>
                      <a:schemeClr val="accent5">
                        <a:lumMod val="40000"/>
                        <a:lumOff val="60000"/>
                      </a:schemeClr>
                    </a:solidFill>
                  </a:tcPr>
                </a:tc>
                <a:extLst>
                  <a:ext uri="{0D108BD9-81ED-4DB2-BD59-A6C34878D82A}">
                    <a16:rowId xmlns:a16="http://schemas.microsoft.com/office/drawing/2014/main" val="10004"/>
                  </a:ext>
                </a:extLst>
              </a:tr>
              <a:tr h="525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500" b="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College Orientation</a:t>
                      </a:r>
                      <a:endParaRPr kumimoji="0" lang="en-IE" sz="1500" b="0" i="0" u="none" strike="noStrike" kern="1200"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GB" sz="1500" b="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solidFill>
                      <a:srgbClr val="FFCCFF"/>
                    </a:solidFill>
                  </a:tcPr>
                </a:tc>
                <a:tc>
                  <a:txBody>
                    <a:bodyPr/>
                    <a:lstStyle/>
                    <a:p>
                      <a:endParaRPr lang="en-GB" sz="1500" b="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solidFill>
                      <a:srgbClr val="80008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500" b="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Late Aug /Early Sept 2022</a:t>
                      </a:r>
                      <a:endParaRPr kumimoji="0" lang="en-IE" sz="1500" b="0" u="none" strike="noStrike" kern="1200" cap="none" normalizeH="0" baseline="0" dirty="0">
                        <a:ln>
                          <a:noFill/>
                        </a:ln>
                        <a:solidFill>
                          <a:schemeClr val="dk1"/>
                        </a:solidFill>
                        <a:effectLst/>
                        <a:latin typeface="Tahoma" panose="020B0604030504040204" pitchFamily="34" charset="0"/>
                        <a:ea typeface="Tahoma" panose="020B0604030504040204" pitchFamily="34" charset="0"/>
                        <a:cs typeface="Tahoma" panose="020B0604030504040204" pitchFamily="34" charset="0"/>
                      </a:endParaRPr>
                    </a:p>
                    <a:p>
                      <a:endParaRPr lang="en-GB" sz="1500" b="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solidFill>
                      <a:srgbClr val="FF99CC"/>
                    </a:solidFill>
                  </a:tcPr>
                </a:tc>
                <a:extLst>
                  <a:ext uri="{0D108BD9-81ED-4DB2-BD59-A6C34878D82A}">
                    <a16:rowId xmlns:a16="http://schemas.microsoft.com/office/drawing/2014/main" val="10005"/>
                  </a:ext>
                </a:extLst>
              </a:tr>
            </a:tbl>
          </a:graphicData>
        </a:graphic>
      </p:graphicFrame>
      <p:sp>
        <p:nvSpPr>
          <p:cNvPr id="4" name="Oval 3"/>
          <p:cNvSpPr/>
          <p:nvPr/>
        </p:nvSpPr>
        <p:spPr>
          <a:xfrm>
            <a:off x="3886199" y="2464619"/>
            <a:ext cx="174171" cy="174172"/>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Oval 9"/>
          <p:cNvSpPr/>
          <p:nvPr/>
        </p:nvSpPr>
        <p:spPr>
          <a:xfrm>
            <a:off x="3886199" y="3008571"/>
            <a:ext cx="174171" cy="174172"/>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Oval 10"/>
          <p:cNvSpPr/>
          <p:nvPr/>
        </p:nvSpPr>
        <p:spPr>
          <a:xfrm>
            <a:off x="3886199" y="3526212"/>
            <a:ext cx="174171" cy="174172"/>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Oval 11"/>
          <p:cNvSpPr/>
          <p:nvPr/>
        </p:nvSpPr>
        <p:spPr>
          <a:xfrm>
            <a:off x="3886199" y="4043854"/>
            <a:ext cx="174171" cy="174172"/>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Oval 12"/>
          <p:cNvSpPr/>
          <p:nvPr/>
        </p:nvSpPr>
        <p:spPr>
          <a:xfrm>
            <a:off x="3875313" y="4539725"/>
            <a:ext cx="174171" cy="174172"/>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Oval 13"/>
          <p:cNvSpPr/>
          <p:nvPr/>
        </p:nvSpPr>
        <p:spPr>
          <a:xfrm>
            <a:off x="3875313" y="5094562"/>
            <a:ext cx="174171" cy="174172"/>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Rectangle 14"/>
          <p:cNvSpPr/>
          <p:nvPr/>
        </p:nvSpPr>
        <p:spPr>
          <a:xfrm>
            <a:off x="0" y="5908753"/>
            <a:ext cx="9144000" cy="9199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17306" t="27178" r="16318" b="27177"/>
          <a:stretch/>
        </p:blipFill>
        <p:spPr>
          <a:xfrm>
            <a:off x="8037242" y="5520642"/>
            <a:ext cx="936702" cy="322068"/>
          </a:xfrm>
          <a:prstGeom prst="rect">
            <a:avLst/>
          </a:prstGeom>
        </p:spPr>
      </p:pic>
    </p:spTree>
    <p:extLst>
      <p:ext uri="{BB962C8B-B14F-4D97-AF65-F5344CB8AC3E}">
        <p14:creationId xmlns:p14="http://schemas.microsoft.com/office/powerpoint/2010/main" val="8211477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4"/>
          <p:cNvSpPr txBox="1">
            <a:spLocks noChangeArrowheads="1"/>
          </p:cNvSpPr>
          <p:nvPr/>
        </p:nvSpPr>
        <p:spPr bwMode="auto">
          <a:xfrm>
            <a:off x="5478068" y="2307768"/>
            <a:ext cx="2808683" cy="3624069"/>
          </a:xfrm>
          <a:prstGeom prst="rect">
            <a:avLst/>
          </a:prstGeom>
          <a:noFill/>
          <a:ln w="9525">
            <a:noFill/>
            <a:miter lim="800000"/>
            <a:headEnd/>
            <a:tailEnd/>
          </a:ln>
        </p:spPr>
        <p:txBody>
          <a:bodyPr wrap="square">
            <a:spAutoFit/>
          </a:bodyPr>
          <a:lstStyle/>
          <a:p>
            <a:pPr indent="742950">
              <a:spcBef>
                <a:spcPct val="50000"/>
              </a:spcBef>
              <a:buClr>
                <a:srgbClr val="993366"/>
              </a:buClr>
              <a:buSzPct val="150000"/>
              <a:buFont typeface="Wingdings" pitchFamily="2" charset="2"/>
              <a:buChar char="þ"/>
            </a:pPr>
            <a:r>
              <a:rPr lang="en-IE" sz="2700" dirty="0">
                <a:latin typeface="Arial" panose="020B0604020202020204" pitchFamily="34" charset="0"/>
                <a:ea typeface="ヒラギノ角ゴ Pro W3" charset="-128"/>
                <a:cs typeface="Arial" panose="020B0604020202020204" pitchFamily="34" charset="0"/>
              </a:rPr>
              <a:t>Submit it!</a:t>
            </a:r>
          </a:p>
          <a:p>
            <a:pPr indent="742950">
              <a:spcBef>
                <a:spcPct val="50000"/>
              </a:spcBef>
              <a:buClr>
                <a:srgbClr val="993366"/>
              </a:buClr>
              <a:buSzPct val="150000"/>
              <a:buFont typeface="Wingdings" pitchFamily="2" charset="2"/>
              <a:buChar char="þ"/>
            </a:pPr>
            <a:endParaRPr lang="en-IE" sz="2700" dirty="0">
              <a:latin typeface="Arial" panose="020B0604020202020204" pitchFamily="34" charset="0"/>
              <a:ea typeface="ヒラギノ角ゴ Pro W3" charset="-128"/>
              <a:cs typeface="Arial" panose="020B0604020202020204" pitchFamily="34" charset="0"/>
            </a:endParaRPr>
          </a:p>
          <a:p>
            <a:pPr indent="742950">
              <a:spcBef>
                <a:spcPct val="50000"/>
              </a:spcBef>
              <a:buClr>
                <a:srgbClr val="993366"/>
              </a:buClr>
              <a:buSzPct val="150000"/>
              <a:buFont typeface="Wingdings" pitchFamily="2" charset="2"/>
              <a:buChar char="þ"/>
            </a:pPr>
            <a:r>
              <a:rPr lang="en-IE" sz="2700" dirty="0">
                <a:latin typeface="Arial" panose="020B0604020202020204" pitchFamily="34" charset="0"/>
                <a:ea typeface="ヒラギノ角ゴ Pro W3" charset="-128"/>
                <a:cs typeface="Arial" panose="020B0604020202020204" pitchFamily="34" charset="0"/>
              </a:rPr>
              <a:t>Check it!</a:t>
            </a:r>
          </a:p>
          <a:p>
            <a:pPr indent="742950">
              <a:spcBef>
                <a:spcPct val="50000"/>
              </a:spcBef>
              <a:buClr>
                <a:srgbClr val="993366"/>
              </a:buClr>
              <a:buSzPct val="150000"/>
              <a:buFont typeface="Wingdings" pitchFamily="2" charset="2"/>
              <a:buChar char="þ"/>
            </a:pPr>
            <a:endParaRPr lang="en-IE" sz="2700" dirty="0">
              <a:latin typeface="Arial" panose="020B0604020202020204" pitchFamily="34" charset="0"/>
              <a:ea typeface="ヒラギノ角ゴ Pro W3" charset="-128"/>
              <a:cs typeface="Arial" panose="020B0604020202020204" pitchFamily="34" charset="0"/>
            </a:endParaRPr>
          </a:p>
          <a:p>
            <a:pPr indent="742950">
              <a:spcBef>
                <a:spcPct val="50000"/>
              </a:spcBef>
              <a:buClr>
                <a:srgbClr val="993366"/>
              </a:buClr>
              <a:buSzPct val="150000"/>
              <a:buFont typeface="Wingdings" pitchFamily="2" charset="2"/>
              <a:buChar char="þ"/>
            </a:pPr>
            <a:r>
              <a:rPr lang="en-IE" sz="2700" dirty="0">
                <a:latin typeface="Arial" panose="020B0604020202020204" pitchFamily="34" charset="0"/>
                <a:ea typeface="ヒラギノ角ゴ Pro W3" charset="-128"/>
                <a:cs typeface="Arial" panose="020B0604020202020204" pitchFamily="34" charset="0"/>
              </a:rPr>
              <a:t>Send it!</a:t>
            </a:r>
          </a:p>
          <a:p>
            <a:pPr indent="742950">
              <a:spcBef>
                <a:spcPct val="50000"/>
              </a:spcBef>
              <a:buClr>
                <a:srgbClr val="FF9900"/>
              </a:buClr>
              <a:buSzPct val="150000"/>
              <a:buFont typeface="Wingdings" pitchFamily="2" charset="2"/>
              <a:buChar char="þ"/>
            </a:pPr>
            <a:endParaRPr lang="en-IE" sz="2700" dirty="0">
              <a:latin typeface="Myriad Pro" pitchFamily="34" charset="0"/>
              <a:ea typeface="ヒラギノ角ゴ Pro W3" charset="-128"/>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7976" t="24634" r="11963" b="23219"/>
          <a:stretch/>
        </p:blipFill>
        <p:spPr>
          <a:xfrm>
            <a:off x="321832" y="2197819"/>
            <a:ext cx="4040618" cy="1315910"/>
          </a:xfrm>
          <a:prstGeom prst="homePlate">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102" t="22725" b="21335"/>
          <a:stretch/>
        </p:blipFill>
        <p:spPr>
          <a:xfrm>
            <a:off x="321832" y="3937173"/>
            <a:ext cx="4126343" cy="1466849"/>
          </a:xfrm>
          <a:prstGeom prst="homePlate">
            <a:avLst/>
          </a:prstGeom>
        </p:spPr>
      </p:pic>
      <p:sp>
        <p:nvSpPr>
          <p:cNvPr id="8" name="Rectangle 7"/>
          <p:cNvSpPr/>
          <p:nvPr/>
        </p:nvSpPr>
        <p:spPr>
          <a:xfrm>
            <a:off x="254825" y="971815"/>
            <a:ext cx="2303836" cy="780470"/>
          </a:xfrm>
          <a:prstGeom prst="rect">
            <a:avLst/>
          </a:prstGeom>
        </p:spPr>
        <p:txBody>
          <a:bodyPr wrap="none">
            <a:spAutoFit/>
          </a:bodyPr>
          <a:lstStyle/>
          <a:p>
            <a:pPr>
              <a:lnSpc>
                <a:spcPct val="150000"/>
              </a:lnSpc>
              <a:spcBef>
                <a:spcPts val="900"/>
              </a:spcBef>
            </a:pPr>
            <a:r>
              <a:rPr lang="en-GB" sz="3450" kern="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Remember</a:t>
            </a:r>
          </a:p>
        </p:txBody>
      </p:sp>
      <p:sp>
        <p:nvSpPr>
          <p:cNvPr id="9" name="Rectangle 8"/>
          <p:cNvSpPr/>
          <p:nvPr/>
        </p:nvSpPr>
        <p:spPr>
          <a:xfrm>
            <a:off x="0" y="5908753"/>
            <a:ext cx="9144000" cy="9199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7306" t="27178" r="16318" b="27177"/>
          <a:stretch/>
        </p:blipFill>
        <p:spPr>
          <a:xfrm>
            <a:off x="8037242" y="5520642"/>
            <a:ext cx="936702" cy="322068"/>
          </a:xfrm>
          <a:prstGeom prst="rect">
            <a:avLst/>
          </a:prstGeom>
        </p:spPr>
      </p:pic>
    </p:spTree>
    <p:extLst>
      <p:ext uri="{BB962C8B-B14F-4D97-AF65-F5344CB8AC3E}">
        <p14:creationId xmlns:p14="http://schemas.microsoft.com/office/powerpoint/2010/main" val="22778147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1544" y="4176591"/>
            <a:ext cx="8125513" cy="1269130"/>
          </a:xfrm>
          <a:prstGeom prst="rect">
            <a:avLst/>
          </a:prstGeom>
          <a:solidFill>
            <a:srgbClr val="13223D"/>
          </a:solidFill>
        </p:spPr>
        <p:txBody>
          <a:bodyPr wrap="square">
            <a:spAutoFit/>
          </a:bodyPr>
          <a:lstStyle/>
          <a:p>
            <a:pPr lvl="0" algn="ctr">
              <a:lnSpc>
                <a:spcPct val="150000"/>
              </a:lnSpc>
              <a:spcBef>
                <a:spcPct val="50000"/>
              </a:spcBef>
              <a:buClr>
                <a:srgbClr val="993366"/>
              </a:buClr>
              <a:buSzPct val="150000"/>
            </a:pPr>
            <a:r>
              <a:rPr lang="en-GB" sz="21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IE" sz="2100" dirty="0">
                <a:solidFill>
                  <a:schemeClr val="bg1"/>
                </a:solidFill>
                <a:latin typeface="Tahoma" panose="020B0604030504040204" pitchFamily="34" charset="0"/>
                <a:ea typeface="Tahoma" panose="020B0604030504040204" pitchFamily="34" charset="0"/>
                <a:cs typeface="Tahoma" panose="020B0604030504040204" pitchFamily="34" charset="0"/>
              </a:rPr>
              <a:t>Applicants who are both DARE and HEAR eligible will be prioritised by colleges when allocating reduced points places.</a:t>
            </a:r>
          </a:p>
          <a:p>
            <a:pPr lvl="0" algn="ctr">
              <a:lnSpc>
                <a:spcPct val="150000"/>
              </a:lnSpc>
              <a:spcBef>
                <a:spcPct val="50000"/>
              </a:spcBef>
              <a:buClr>
                <a:srgbClr val="993366"/>
              </a:buClr>
              <a:buSzPct val="150000"/>
            </a:pPr>
            <a:endParaRPr lang="en-IE" sz="75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254825" y="971815"/>
            <a:ext cx="2303836" cy="780470"/>
          </a:xfrm>
          <a:prstGeom prst="rect">
            <a:avLst/>
          </a:prstGeom>
        </p:spPr>
        <p:txBody>
          <a:bodyPr wrap="none">
            <a:spAutoFit/>
          </a:bodyPr>
          <a:lstStyle/>
          <a:p>
            <a:pPr>
              <a:lnSpc>
                <a:spcPct val="150000"/>
              </a:lnSpc>
              <a:spcBef>
                <a:spcPts val="900"/>
              </a:spcBef>
            </a:pPr>
            <a:r>
              <a:rPr lang="en-GB" sz="3450" kern="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Remember</a:t>
            </a:r>
          </a:p>
        </p:txBody>
      </p:sp>
      <p:sp>
        <p:nvSpPr>
          <p:cNvPr id="5" name="TextBox 4"/>
          <p:cNvSpPr txBox="1"/>
          <p:nvPr/>
        </p:nvSpPr>
        <p:spPr>
          <a:xfrm>
            <a:off x="873915" y="2152650"/>
            <a:ext cx="7260771" cy="1546577"/>
          </a:xfrm>
          <a:prstGeom prst="rect">
            <a:avLst/>
          </a:prstGeom>
          <a:noFill/>
        </p:spPr>
        <p:txBody>
          <a:bodyPr wrap="square" rtlCol="0">
            <a:spAutoFit/>
          </a:bodyPr>
          <a:lstStyle/>
          <a:p>
            <a:pPr algn="ctr"/>
            <a:r>
              <a:rPr lang="en-IE" sz="2700" b="1" dirty="0">
                <a:solidFill>
                  <a:schemeClr val="accent5">
                    <a:lumMod val="50000"/>
                  </a:schemeClr>
                </a:solidFill>
                <a:ea typeface="ヒラギノ角ゴ Pro W3" charset="-128"/>
                <a:cs typeface="Arial" panose="020B0604020202020204" pitchFamily="34" charset="0"/>
              </a:rPr>
              <a:t>You can apply to both </a:t>
            </a:r>
            <a:br>
              <a:rPr lang="en-IE" sz="1350" b="1" dirty="0">
                <a:solidFill>
                  <a:schemeClr val="accent5">
                    <a:lumMod val="50000"/>
                  </a:schemeClr>
                </a:solidFill>
                <a:ea typeface="ヒラギノ角ゴ Pro W3" charset="-128"/>
                <a:cs typeface="Arial" panose="020B0604020202020204" pitchFamily="34" charset="0"/>
              </a:rPr>
            </a:br>
            <a:br>
              <a:rPr lang="en-IE" sz="750" b="1" dirty="0">
                <a:solidFill>
                  <a:schemeClr val="accent5">
                    <a:lumMod val="50000"/>
                  </a:schemeClr>
                </a:solidFill>
                <a:ea typeface="ヒラギノ角ゴ Pro W3" charset="-128"/>
                <a:cs typeface="Arial" panose="020B0604020202020204" pitchFamily="34" charset="0"/>
              </a:rPr>
            </a:br>
            <a:r>
              <a:rPr lang="en-IE" sz="6000" b="1" dirty="0">
                <a:solidFill>
                  <a:schemeClr val="accent5">
                    <a:lumMod val="50000"/>
                  </a:schemeClr>
                </a:solidFill>
                <a:ea typeface="ヒラギノ角ゴ Pro W3" charset="-128"/>
                <a:cs typeface="Arial" panose="020B0604020202020204" pitchFamily="34" charset="0"/>
              </a:rPr>
              <a:t>DARE &amp; HEAR</a:t>
            </a:r>
            <a:endParaRPr lang="en-GB" sz="6000" dirty="0">
              <a:solidFill>
                <a:schemeClr val="accent5">
                  <a:lumMod val="50000"/>
                </a:schemeClr>
              </a:solidFill>
            </a:endParaRPr>
          </a:p>
        </p:txBody>
      </p:sp>
      <p:sp>
        <p:nvSpPr>
          <p:cNvPr id="13" name="Rectangle 12"/>
          <p:cNvSpPr/>
          <p:nvPr/>
        </p:nvSpPr>
        <p:spPr>
          <a:xfrm>
            <a:off x="0" y="5923102"/>
            <a:ext cx="9144000" cy="7646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17306" t="27178" r="16318" b="27177"/>
          <a:stretch/>
        </p:blipFill>
        <p:spPr>
          <a:xfrm>
            <a:off x="8037242" y="5520642"/>
            <a:ext cx="936702" cy="322068"/>
          </a:xfrm>
          <a:prstGeom prst="rect">
            <a:avLst/>
          </a:prstGeom>
        </p:spPr>
      </p:pic>
    </p:spTree>
    <p:extLst>
      <p:ext uri="{BB962C8B-B14F-4D97-AF65-F5344CB8AC3E}">
        <p14:creationId xmlns:p14="http://schemas.microsoft.com/office/powerpoint/2010/main" val="470817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230446" y="2057402"/>
            <a:ext cx="6686550" cy="3394472"/>
          </a:xfrm>
        </p:spPr>
        <p:txBody>
          <a:bodyPr>
            <a:normAutofit/>
          </a:bodyPr>
          <a:lstStyle/>
          <a:p>
            <a:endParaRPr lang="en-US" sz="2700" dirty="0">
              <a:latin typeface="Myriad Pro" pitchFamily="34" charset="0"/>
            </a:endParaRPr>
          </a:p>
          <a:p>
            <a:pPr>
              <a:buClr>
                <a:srgbClr val="0070C0"/>
              </a:buClr>
              <a:buFont typeface="Arial" pitchFamily="34" charset="0"/>
              <a:buChar char="•"/>
            </a:pPr>
            <a:endParaRPr lang="en-US" sz="1950" dirty="0">
              <a:latin typeface="Myriad Pro" pitchFamily="34" charset="0"/>
            </a:endParaRPr>
          </a:p>
          <a:p>
            <a:pPr>
              <a:buClr>
                <a:srgbClr val="0070C0"/>
              </a:buClr>
              <a:buNone/>
            </a:pPr>
            <a:endParaRPr lang="en-US" sz="1950" dirty="0">
              <a:latin typeface="Myriad Pro" pitchFamily="34" charset="0"/>
            </a:endParaRPr>
          </a:p>
        </p:txBody>
      </p:sp>
      <p:pic>
        <p:nvPicPr>
          <p:cNvPr id="4" name="Picture 3"/>
          <p:cNvPicPr>
            <a:picLocks noChangeAspect="1"/>
          </p:cNvPicPr>
          <p:nvPr/>
        </p:nvPicPr>
        <p:blipFill>
          <a:blip r:embed="rId3"/>
          <a:stretch>
            <a:fillRect/>
          </a:stretch>
        </p:blipFill>
        <p:spPr>
          <a:xfrm>
            <a:off x="1123685" y="1823206"/>
            <a:ext cx="6629665" cy="3791102"/>
          </a:xfrm>
          <a:prstGeom prst="rect">
            <a:avLst/>
          </a:prstGeom>
        </p:spPr>
      </p:pic>
      <p:sp>
        <p:nvSpPr>
          <p:cNvPr id="8" name="Rectangle 7"/>
          <p:cNvSpPr/>
          <p:nvPr/>
        </p:nvSpPr>
        <p:spPr>
          <a:xfrm>
            <a:off x="287482" y="981956"/>
            <a:ext cx="8582799" cy="780470"/>
          </a:xfrm>
          <a:prstGeom prst="rect">
            <a:avLst/>
          </a:prstGeom>
        </p:spPr>
        <p:txBody>
          <a:bodyPr wrap="none">
            <a:spAutoFit/>
          </a:bodyPr>
          <a:lstStyle/>
          <a:p>
            <a:pPr>
              <a:lnSpc>
                <a:spcPct val="150000"/>
              </a:lnSpc>
              <a:spcBef>
                <a:spcPts val="900"/>
              </a:spcBef>
            </a:pPr>
            <a:r>
              <a:rPr lang="en-GB" sz="3450" kern="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Further Information: </a:t>
            </a:r>
            <a:r>
              <a:rPr lang="en-GB" sz="3000" b="1" kern="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www.accesscollege.ie</a:t>
            </a:r>
          </a:p>
        </p:txBody>
      </p:sp>
      <p:sp>
        <p:nvSpPr>
          <p:cNvPr id="9" name="Rectangle 8"/>
          <p:cNvSpPr/>
          <p:nvPr/>
        </p:nvSpPr>
        <p:spPr>
          <a:xfrm>
            <a:off x="0" y="5924290"/>
            <a:ext cx="9144000" cy="7646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7306" t="27178" r="16318" b="27177"/>
          <a:stretch/>
        </p:blipFill>
        <p:spPr>
          <a:xfrm>
            <a:off x="8037242" y="5520642"/>
            <a:ext cx="936702" cy="322068"/>
          </a:xfrm>
          <a:prstGeom prst="rect">
            <a:avLst/>
          </a:prstGeom>
        </p:spPr>
      </p:pic>
    </p:spTree>
    <p:extLst>
      <p:ext uri="{BB962C8B-B14F-4D97-AF65-F5344CB8AC3E}">
        <p14:creationId xmlns:p14="http://schemas.microsoft.com/office/powerpoint/2010/main" val="26863251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4825" y="971815"/>
            <a:ext cx="3841116" cy="1576842"/>
          </a:xfrm>
          <a:prstGeom prst="rect">
            <a:avLst/>
          </a:prstGeom>
        </p:spPr>
        <p:txBody>
          <a:bodyPr wrap="none">
            <a:spAutoFit/>
          </a:bodyPr>
          <a:lstStyle/>
          <a:p>
            <a:pPr>
              <a:lnSpc>
                <a:spcPct val="150000"/>
              </a:lnSpc>
              <a:spcBef>
                <a:spcPts val="900"/>
              </a:spcBef>
            </a:pPr>
            <a:r>
              <a:rPr lang="en-GB" sz="3450" kern="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Virtual Application </a:t>
            </a:r>
            <a:br>
              <a:rPr lang="en-GB" sz="3450" kern="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br>
            <a:r>
              <a:rPr lang="en-GB" sz="3450" kern="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Information Days</a:t>
            </a:r>
          </a:p>
        </p:txBody>
      </p:sp>
      <p:sp>
        <p:nvSpPr>
          <p:cNvPr id="9" name="Rectangle 8"/>
          <p:cNvSpPr/>
          <p:nvPr/>
        </p:nvSpPr>
        <p:spPr>
          <a:xfrm>
            <a:off x="0" y="5924290"/>
            <a:ext cx="9144000" cy="7646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TextBox 10"/>
          <p:cNvSpPr txBox="1"/>
          <p:nvPr/>
        </p:nvSpPr>
        <p:spPr>
          <a:xfrm>
            <a:off x="474161" y="2988992"/>
            <a:ext cx="3741000" cy="2031325"/>
          </a:xfrm>
          <a:prstGeom prst="rect">
            <a:avLst/>
          </a:prstGeom>
          <a:solidFill>
            <a:srgbClr val="13223D"/>
          </a:solidFill>
        </p:spPr>
        <p:txBody>
          <a:bodyPr wrap="square" lIns="91440" tIns="45720" rIns="91440" bIns="45720" rtlCol="0" anchor="t">
            <a:spAutoFit/>
          </a:bodyPr>
          <a:lstStyle/>
          <a:p>
            <a:pPr algn="ctr"/>
            <a:r>
              <a:rPr lang="en-IE" sz="2700" dirty="0">
                <a:solidFill>
                  <a:schemeClr val="bg1"/>
                </a:solidFill>
                <a:latin typeface="Tahoma" panose="020B0604030504040204" pitchFamily="34" charset="0"/>
                <a:ea typeface="Tahoma" panose="020B0604030504040204" pitchFamily="34" charset="0"/>
                <a:cs typeface="Tahoma" panose="020B0604030504040204" pitchFamily="34" charset="0"/>
              </a:rPr>
              <a:t>Saturday </a:t>
            </a:r>
          </a:p>
          <a:p>
            <a:pPr algn="ctr"/>
            <a:r>
              <a:rPr lang="en-IE" sz="3600" b="1" dirty="0">
                <a:solidFill>
                  <a:schemeClr val="bg1"/>
                </a:solidFill>
                <a:latin typeface="Tahoma"/>
                <a:ea typeface="Tahoma"/>
                <a:cs typeface="Tahoma"/>
              </a:rPr>
              <a:t>9th January</a:t>
            </a:r>
          </a:p>
          <a:p>
            <a:pPr algn="ctr"/>
            <a:r>
              <a:rPr lang="en-IE" sz="3600" b="1" dirty="0">
                <a:solidFill>
                  <a:schemeClr val="bg1"/>
                </a:solidFill>
                <a:latin typeface="Tahoma" panose="020B0604030504040204" pitchFamily="34" charset="0"/>
                <a:ea typeface="Tahoma" panose="020B0604030504040204" pitchFamily="34" charset="0"/>
                <a:cs typeface="Tahoma" panose="020B0604030504040204" pitchFamily="34" charset="0"/>
              </a:rPr>
              <a:t>2022</a:t>
            </a:r>
          </a:p>
          <a:p>
            <a:pPr algn="ctr"/>
            <a:r>
              <a:rPr lang="en-IE" sz="2700" dirty="0">
                <a:solidFill>
                  <a:schemeClr val="bg1"/>
                </a:solidFill>
                <a:latin typeface="Tahoma" panose="020B0604030504040204" pitchFamily="34" charset="0"/>
                <a:ea typeface="Tahoma" panose="020B0604030504040204" pitchFamily="34" charset="0"/>
                <a:cs typeface="Tahoma" panose="020B0604030504040204" pitchFamily="34" charset="0"/>
              </a:rPr>
              <a:t>10am -2pm</a:t>
            </a:r>
            <a:endParaRPr lang="en-GB" sz="6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2"/>
          <a:stretch>
            <a:fillRect/>
          </a:stretch>
        </p:blipFill>
        <p:spPr>
          <a:xfrm>
            <a:off x="5136642" y="1071781"/>
            <a:ext cx="3263143" cy="4743751"/>
          </a:xfrm>
          <a:prstGeom prst="rect">
            <a:avLst/>
          </a:prstGeom>
        </p:spPr>
      </p:pic>
    </p:spTree>
    <p:extLst>
      <p:ext uri="{BB962C8B-B14F-4D97-AF65-F5344CB8AC3E}">
        <p14:creationId xmlns:p14="http://schemas.microsoft.com/office/powerpoint/2010/main" val="599410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2074"/>
          </a:xfrm>
        </p:spPr>
        <p:txBody>
          <a:bodyPr>
            <a:normAutofit fontScale="90000"/>
          </a:bodyPr>
          <a:lstStyle/>
          <a:p>
            <a:r>
              <a:rPr lang="en-IE" dirty="0"/>
              <a:t>Post Leaving Cert Courses</a:t>
            </a:r>
          </a:p>
        </p:txBody>
      </p:sp>
      <p:sp>
        <p:nvSpPr>
          <p:cNvPr id="3" name="Content Placeholder 2"/>
          <p:cNvSpPr>
            <a:spLocks noGrp="1"/>
          </p:cNvSpPr>
          <p:nvPr>
            <p:ph sz="quarter" idx="1"/>
          </p:nvPr>
        </p:nvSpPr>
        <p:spPr>
          <a:xfrm>
            <a:off x="395536" y="836712"/>
            <a:ext cx="8229600" cy="5733256"/>
          </a:xfrm>
        </p:spPr>
        <p:txBody>
          <a:bodyPr>
            <a:normAutofit fontScale="25000" lnSpcReduction="20000"/>
          </a:bodyPr>
          <a:lstStyle/>
          <a:p>
            <a:pPr>
              <a:buNone/>
            </a:pPr>
            <a:endParaRPr lang="en-IE" sz="8000" dirty="0"/>
          </a:p>
          <a:p>
            <a:r>
              <a:rPr lang="en-IE" sz="8000" dirty="0"/>
              <a:t>Post Leaving Cert Courses (PLC’s) are FETAC awarded courses run in Post Leaving  Cert Colleges.</a:t>
            </a:r>
          </a:p>
          <a:p>
            <a:r>
              <a:rPr lang="en-IE" sz="8000" dirty="0"/>
              <a:t>In Kerry – Kerry College of Further Education and Training </a:t>
            </a:r>
          </a:p>
          <a:p>
            <a:r>
              <a:rPr lang="en-IE" sz="8000" dirty="0"/>
              <a:t>Cork City - 3 Post Leaving Cert Colleges (Coláiste Stiofáin Naofa, St. John’s Central College and Cork College of Commerce.) along with PLC’s being offered in some local schools. </a:t>
            </a:r>
          </a:p>
          <a:p>
            <a:r>
              <a:rPr lang="en-IE" sz="8000" dirty="0"/>
              <a:t>To apply to PLC’s </a:t>
            </a:r>
            <a:r>
              <a:rPr lang="en-IE" sz="8000" b="1" u="sng" dirty="0"/>
              <a:t>you do not use the CAO form </a:t>
            </a:r>
            <a:r>
              <a:rPr lang="en-IE" sz="8000" dirty="0"/>
              <a:t>and </a:t>
            </a:r>
            <a:r>
              <a:rPr lang="en-IE" sz="8000" b="1" u="sng" dirty="0"/>
              <a:t>you do not need points</a:t>
            </a:r>
          </a:p>
          <a:p>
            <a:r>
              <a:rPr lang="en-IE" sz="8000" dirty="0"/>
              <a:t>Leaving Cert, LCA, LCVP but </a:t>
            </a:r>
            <a:r>
              <a:rPr lang="en-IE" sz="8000" b="1" u="sng" dirty="0"/>
              <a:t>always check college website</a:t>
            </a:r>
          </a:p>
          <a:p>
            <a:r>
              <a:rPr lang="en-IE" sz="8000" dirty="0"/>
              <a:t>Apply directly to college using online college application form</a:t>
            </a:r>
          </a:p>
          <a:p>
            <a:r>
              <a:rPr lang="en-IE" sz="8000" dirty="0"/>
              <a:t>See college website for list of courses and course details</a:t>
            </a:r>
          </a:p>
          <a:p>
            <a:r>
              <a:rPr lang="en-IE" sz="8000" dirty="0"/>
              <a:t>Apply as soon as possible to secure place</a:t>
            </a:r>
          </a:p>
          <a:p>
            <a:r>
              <a:rPr lang="en-IE" sz="8000" dirty="0"/>
              <a:t>Interviews held in May and August</a:t>
            </a:r>
          </a:p>
          <a:p>
            <a:r>
              <a:rPr lang="en-IE" sz="8000" dirty="0"/>
              <a:t>Every student is invoted for a 10 to 15 minute interview</a:t>
            </a:r>
          </a:p>
          <a:p>
            <a:r>
              <a:rPr lang="en-IE" sz="8000" dirty="0"/>
              <a:t>No tuition fees – (registration fees)</a:t>
            </a:r>
          </a:p>
          <a:p>
            <a:r>
              <a:rPr lang="en-IE" sz="8000" dirty="0"/>
              <a:t>Courses eligible for grants</a:t>
            </a:r>
          </a:p>
          <a:p>
            <a:r>
              <a:rPr lang="en-IE" sz="8000" dirty="0"/>
              <a:t>For further information see college website - </a:t>
            </a:r>
            <a:r>
              <a:rPr lang="en-IE" sz="8000" dirty="0">
                <a:hlinkClick r:id="rId2"/>
              </a:rPr>
              <a:t>https://kerrycollege.ie/</a:t>
            </a:r>
            <a:r>
              <a:rPr lang="en-IE" sz="8000" dirty="0"/>
              <a:t> </a:t>
            </a:r>
          </a:p>
          <a:p>
            <a:endParaRPr lang="en-IE" dirty="0"/>
          </a:p>
        </p:txBody>
      </p:sp>
    </p:spTree>
  </p:cSld>
  <p:clrMapOvr>
    <a:masterClrMapping/>
  </p:clrMapOvr>
  <p:transition>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4825" y="971815"/>
            <a:ext cx="5567550" cy="780470"/>
          </a:xfrm>
          <a:prstGeom prst="rect">
            <a:avLst/>
          </a:prstGeom>
        </p:spPr>
        <p:txBody>
          <a:bodyPr wrap="none">
            <a:spAutoFit/>
          </a:bodyPr>
          <a:lstStyle/>
          <a:p>
            <a:pPr>
              <a:lnSpc>
                <a:spcPct val="150000"/>
              </a:lnSpc>
              <a:spcBef>
                <a:spcPts val="900"/>
              </a:spcBef>
            </a:pPr>
            <a:r>
              <a:rPr lang="en-GB" sz="3450" kern="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HEAR Application Outcome </a:t>
            </a:r>
          </a:p>
        </p:txBody>
      </p:sp>
      <p:sp>
        <p:nvSpPr>
          <p:cNvPr id="7" name="TextBox 6"/>
          <p:cNvSpPr txBox="1"/>
          <p:nvPr/>
        </p:nvSpPr>
        <p:spPr>
          <a:xfrm>
            <a:off x="314908" y="2562477"/>
            <a:ext cx="4835591" cy="1697901"/>
          </a:xfrm>
          <a:prstGeom prst="rect">
            <a:avLst/>
          </a:prstGeom>
          <a:solidFill>
            <a:schemeClr val="accent5">
              <a:lumMod val="50000"/>
            </a:schemeClr>
          </a:solidFill>
        </p:spPr>
        <p:txBody>
          <a:bodyPr wrap="square" rtlCol="0">
            <a:spAutoFit/>
          </a:bodyPr>
          <a:lstStyle/>
          <a:p>
            <a:pPr>
              <a:lnSpc>
                <a:spcPct val="150000"/>
              </a:lnSpc>
            </a:pPr>
            <a:r>
              <a:rPr lang="en-IE" b="1" dirty="0">
                <a:solidFill>
                  <a:schemeClr val="bg1"/>
                </a:solidFill>
                <a:latin typeface="Tahoma" panose="020B0604030504040204" pitchFamily="34" charset="0"/>
                <a:ea typeface="Tahoma" panose="020B0604030504040204" pitchFamily="34" charset="0"/>
                <a:cs typeface="Tahoma" panose="020B0604030504040204" pitchFamily="34" charset="0"/>
              </a:rPr>
              <a:t>From 22 June:</a:t>
            </a:r>
          </a:p>
          <a:p>
            <a:pPr>
              <a:lnSpc>
                <a:spcPct val="150000"/>
              </a:lnSpc>
            </a:pPr>
            <a:r>
              <a:rPr lang="en-IE" dirty="0">
                <a:solidFill>
                  <a:schemeClr val="bg1"/>
                </a:solidFill>
                <a:latin typeface="Tahoma" panose="020B0604030504040204" pitchFamily="34" charset="0"/>
                <a:ea typeface="Tahoma" panose="020B0604030504040204" pitchFamily="34" charset="0"/>
                <a:cs typeface="Tahoma" panose="020B0604030504040204" pitchFamily="34" charset="0"/>
              </a:rPr>
              <a:t>Log into your CAO application</a:t>
            </a:r>
          </a:p>
          <a:p>
            <a:pPr>
              <a:lnSpc>
                <a:spcPct val="150000"/>
              </a:lnSpc>
            </a:pPr>
            <a:r>
              <a:rPr lang="en-IE" dirty="0">
                <a:solidFill>
                  <a:schemeClr val="bg1"/>
                </a:solidFill>
                <a:latin typeface="Tahoma" panose="020B0604030504040204" pitchFamily="34" charset="0"/>
                <a:ea typeface="Tahoma" panose="020B0604030504040204" pitchFamily="34" charset="0"/>
                <a:cs typeface="Tahoma" panose="020B0604030504040204" pitchFamily="34" charset="0"/>
              </a:rPr>
              <a:t>to view your </a:t>
            </a:r>
          </a:p>
          <a:p>
            <a:pPr>
              <a:lnSpc>
                <a:spcPct val="150000"/>
              </a:lnSpc>
            </a:pPr>
            <a:r>
              <a:rPr lang="en-IE" b="1" dirty="0">
                <a:solidFill>
                  <a:schemeClr val="bg1"/>
                </a:solidFill>
                <a:latin typeface="Tahoma" panose="020B0604030504040204" pitchFamily="34" charset="0"/>
                <a:ea typeface="Tahoma" panose="020B0604030504040204" pitchFamily="34" charset="0"/>
                <a:cs typeface="Tahoma" panose="020B0604030504040204" pitchFamily="34" charset="0"/>
              </a:rPr>
              <a:t>HEAR Application Outcome</a:t>
            </a:r>
            <a:r>
              <a:rPr lang="en-IE"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sp>
        <p:nvSpPr>
          <p:cNvPr id="8" name="Rectangle 7"/>
          <p:cNvSpPr/>
          <p:nvPr/>
        </p:nvSpPr>
        <p:spPr>
          <a:xfrm>
            <a:off x="0" y="5924290"/>
            <a:ext cx="9144000" cy="7646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17306" t="27178" r="16318" b="27177"/>
          <a:stretch/>
        </p:blipFill>
        <p:spPr>
          <a:xfrm>
            <a:off x="8037242" y="5520642"/>
            <a:ext cx="936702" cy="322068"/>
          </a:xfrm>
          <a:prstGeom prst="rect">
            <a:avLst/>
          </a:prstGeom>
        </p:spPr>
      </p:pic>
      <p:pic>
        <p:nvPicPr>
          <p:cNvPr id="10" name="Picture 9"/>
          <p:cNvPicPr>
            <a:picLocks noChangeAspect="1"/>
          </p:cNvPicPr>
          <p:nvPr/>
        </p:nvPicPr>
        <p:blipFill>
          <a:blip r:embed="rId3"/>
          <a:stretch>
            <a:fillRect/>
          </a:stretch>
        </p:blipFill>
        <p:spPr>
          <a:xfrm>
            <a:off x="5353337" y="2237070"/>
            <a:ext cx="3676839" cy="2871935"/>
          </a:xfrm>
          <a:prstGeom prst="rect">
            <a:avLst/>
          </a:prstGeom>
        </p:spPr>
      </p:pic>
    </p:spTree>
    <p:extLst>
      <p:ext uri="{BB962C8B-B14F-4D97-AF65-F5344CB8AC3E}">
        <p14:creationId xmlns:p14="http://schemas.microsoft.com/office/powerpoint/2010/main" val="22799672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409578" y="3370838"/>
            <a:ext cx="6210301" cy="2516073"/>
          </a:xfrm>
          <a:prstGeom prst="rect">
            <a:avLst/>
          </a:prstGeom>
          <a:noFill/>
          <a:ln w="9525">
            <a:noFill/>
            <a:miter lim="800000"/>
            <a:headEnd/>
            <a:tailEnd/>
          </a:ln>
        </p:spPr>
        <p:txBody>
          <a:bodyPr>
            <a:spAutoFit/>
          </a:bodyPr>
          <a:lstStyle/>
          <a:p>
            <a:pPr lvl="4">
              <a:spcBef>
                <a:spcPct val="50000"/>
              </a:spcBef>
            </a:pPr>
            <a:r>
              <a:rPr lang="en-IE" sz="2250" b="1" dirty="0">
                <a:latin typeface="+mj-lt"/>
                <a:ea typeface="ヒラギノ角ゴ Pro W3" charset="-128"/>
              </a:rPr>
              <a:t>	</a:t>
            </a:r>
            <a:r>
              <a:rPr lang="en-IE" sz="2250" dirty="0">
                <a:latin typeface="Myriad Pro" pitchFamily="34" charset="0"/>
                <a:ea typeface="ヒラギノ角ゴ Pro W3" charset="-128"/>
              </a:rPr>
              <a:t>			  			</a:t>
            </a:r>
            <a:endParaRPr lang="en-IE" sz="2250" b="1" dirty="0">
              <a:latin typeface="+mj-lt"/>
              <a:ea typeface="ヒラギノ角ゴ Pro W3" charset="-128"/>
            </a:endParaRPr>
          </a:p>
          <a:p>
            <a:pPr lvl="4">
              <a:spcBef>
                <a:spcPct val="50000"/>
              </a:spcBef>
            </a:pPr>
            <a:r>
              <a:rPr lang="en-IE" sz="2250" b="1" dirty="0">
                <a:latin typeface="+mj-lt"/>
                <a:ea typeface="ヒラギノ角ゴ Pro W3" charset="-128"/>
              </a:rPr>
              <a:t>							</a:t>
            </a:r>
          </a:p>
          <a:p>
            <a:pPr lvl="4">
              <a:spcBef>
                <a:spcPct val="50000"/>
              </a:spcBef>
            </a:pPr>
            <a:r>
              <a:rPr lang="en-IE" sz="2250" b="1" dirty="0">
                <a:latin typeface="+mj-lt"/>
                <a:ea typeface="ヒラギノ角ゴ Pro W3" charset="-128"/>
              </a:rPr>
              <a:t>						</a:t>
            </a:r>
          </a:p>
        </p:txBody>
      </p:sp>
      <p:pic>
        <p:nvPicPr>
          <p:cNvPr id="21" name="Picture 20"/>
          <p:cNvPicPr>
            <a:picLocks noChangeAspect="1"/>
          </p:cNvPicPr>
          <p:nvPr/>
        </p:nvPicPr>
        <p:blipFill rotWithShape="1">
          <a:blip r:embed="rId2"/>
          <a:srcRect l="7959" b="19215"/>
          <a:stretch/>
        </p:blipFill>
        <p:spPr>
          <a:xfrm>
            <a:off x="2345937" y="1971700"/>
            <a:ext cx="2165421" cy="660842"/>
          </a:xfrm>
          <a:prstGeom prst="rect">
            <a:avLst/>
          </a:prstGeom>
        </p:spPr>
      </p:pic>
      <p:pic>
        <p:nvPicPr>
          <p:cNvPr id="22" name="Picture 21"/>
          <p:cNvPicPr>
            <a:picLocks noChangeAspect="1"/>
          </p:cNvPicPr>
          <p:nvPr/>
        </p:nvPicPr>
        <p:blipFill rotWithShape="1">
          <a:blip r:embed="rId3"/>
          <a:srcRect t="18202"/>
          <a:stretch/>
        </p:blipFill>
        <p:spPr>
          <a:xfrm>
            <a:off x="2384767" y="4098178"/>
            <a:ext cx="1909558" cy="771809"/>
          </a:xfrm>
          <a:prstGeom prst="rect">
            <a:avLst/>
          </a:prstGeom>
        </p:spPr>
      </p:pic>
      <p:pic>
        <p:nvPicPr>
          <p:cNvPr id="23" name="Picture 22"/>
          <p:cNvPicPr>
            <a:picLocks noChangeAspect="1"/>
          </p:cNvPicPr>
          <p:nvPr/>
        </p:nvPicPr>
        <p:blipFill>
          <a:blip r:embed="rId4"/>
          <a:stretch>
            <a:fillRect/>
          </a:stretch>
        </p:blipFill>
        <p:spPr>
          <a:xfrm>
            <a:off x="2384767" y="2822122"/>
            <a:ext cx="1529476" cy="1057922"/>
          </a:xfrm>
          <a:prstGeom prst="rect">
            <a:avLst/>
          </a:prstGeom>
        </p:spPr>
      </p:pic>
      <p:sp>
        <p:nvSpPr>
          <p:cNvPr id="2" name="TextBox 1"/>
          <p:cNvSpPr txBox="1"/>
          <p:nvPr/>
        </p:nvSpPr>
        <p:spPr>
          <a:xfrm>
            <a:off x="3764757" y="1891833"/>
            <a:ext cx="3710464" cy="2920030"/>
          </a:xfrm>
          <a:prstGeom prst="rect">
            <a:avLst/>
          </a:prstGeom>
          <a:noFill/>
        </p:spPr>
        <p:txBody>
          <a:bodyPr wrap="square" rtlCol="0">
            <a:spAutoFit/>
          </a:bodyPr>
          <a:lstStyle/>
          <a:p>
            <a:pPr lvl="4">
              <a:spcBef>
                <a:spcPct val="50000"/>
              </a:spcBef>
            </a:pPr>
            <a:r>
              <a:rPr lang="en-IE" sz="2625" dirty="0">
                <a:latin typeface="Tahoma" panose="020B0604030504040204" pitchFamily="34" charset="0"/>
                <a:ea typeface="Tahoma" panose="020B0604030504040204" pitchFamily="34" charset="0"/>
                <a:cs typeface="Tahoma" panose="020B0604030504040204" pitchFamily="34" charset="0"/>
              </a:rPr>
              <a:t>cao.ie</a:t>
            </a:r>
          </a:p>
          <a:p>
            <a:pPr lvl="4">
              <a:spcBef>
                <a:spcPct val="50000"/>
              </a:spcBef>
            </a:pPr>
            <a:endParaRPr lang="en-IE" sz="2625" dirty="0">
              <a:latin typeface="Tahoma" panose="020B0604030504040204" pitchFamily="34" charset="0"/>
              <a:ea typeface="Tahoma" panose="020B0604030504040204" pitchFamily="34" charset="0"/>
              <a:cs typeface="Tahoma" panose="020B0604030504040204" pitchFamily="34" charset="0"/>
            </a:endParaRPr>
          </a:p>
          <a:p>
            <a:pPr lvl="4">
              <a:spcBef>
                <a:spcPct val="50000"/>
              </a:spcBef>
            </a:pPr>
            <a:r>
              <a:rPr lang="en-IE" sz="2625" dirty="0">
                <a:latin typeface="Tahoma" panose="020B0604030504040204" pitchFamily="34" charset="0"/>
                <a:ea typeface="Tahoma" panose="020B0604030504040204" pitchFamily="34" charset="0"/>
                <a:cs typeface="Tahoma" panose="020B0604030504040204" pitchFamily="34" charset="0"/>
              </a:rPr>
              <a:t>susi.ie</a:t>
            </a:r>
          </a:p>
          <a:p>
            <a:pPr lvl="4">
              <a:spcBef>
                <a:spcPct val="50000"/>
              </a:spcBef>
            </a:pPr>
            <a:r>
              <a:rPr lang="en-IE" sz="2625" dirty="0">
                <a:latin typeface="Tahoma" panose="020B0604030504040204" pitchFamily="34" charset="0"/>
                <a:ea typeface="Tahoma" panose="020B0604030504040204" pitchFamily="34" charset="0"/>
                <a:cs typeface="Tahoma" panose="020B0604030504040204" pitchFamily="34" charset="0"/>
              </a:rPr>
              <a:t>	</a:t>
            </a:r>
          </a:p>
          <a:p>
            <a:pPr lvl="4">
              <a:spcBef>
                <a:spcPct val="50000"/>
              </a:spcBef>
            </a:pPr>
            <a:r>
              <a:rPr lang="en-IE" sz="2625" dirty="0">
                <a:latin typeface="Tahoma" panose="020B0604030504040204" pitchFamily="34" charset="0"/>
                <a:ea typeface="Tahoma" panose="020B0604030504040204" pitchFamily="34" charset="0"/>
                <a:cs typeface="Tahoma" panose="020B0604030504040204" pitchFamily="34" charset="0"/>
              </a:rPr>
              <a:t>qualifax.ie</a:t>
            </a:r>
          </a:p>
        </p:txBody>
      </p:sp>
      <p:sp>
        <p:nvSpPr>
          <p:cNvPr id="10" name="Rectangle 9"/>
          <p:cNvSpPr/>
          <p:nvPr/>
        </p:nvSpPr>
        <p:spPr>
          <a:xfrm>
            <a:off x="287482" y="981956"/>
            <a:ext cx="4174541" cy="780470"/>
          </a:xfrm>
          <a:prstGeom prst="rect">
            <a:avLst/>
          </a:prstGeom>
        </p:spPr>
        <p:txBody>
          <a:bodyPr wrap="none">
            <a:spAutoFit/>
          </a:bodyPr>
          <a:lstStyle/>
          <a:p>
            <a:pPr>
              <a:lnSpc>
                <a:spcPct val="150000"/>
              </a:lnSpc>
              <a:spcBef>
                <a:spcPts val="900"/>
              </a:spcBef>
            </a:pPr>
            <a:r>
              <a:rPr lang="en-GB" sz="3450" kern="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Further Information </a:t>
            </a:r>
          </a:p>
        </p:txBody>
      </p:sp>
      <p:sp>
        <p:nvSpPr>
          <p:cNvPr id="12" name="Rectangle 11"/>
          <p:cNvSpPr/>
          <p:nvPr/>
        </p:nvSpPr>
        <p:spPr>
          <a:xfrm>
            <a:off x="0" y="5923102"/>
            <a:ext cx="9144000" cy="7646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17306" t="27178" r="16318" b="27177"/>
          <a:stretch/>
        </p:blipFill>
        <p:spPr>
          <a:xfrm>
            <a:off x="8037242" y="5520642"/>
            <a:ext cx="936702" cy="322068"/>
          </a:xfrm>
          <a:prstGeom prst="rect">
            <a:avLst/>
          </a:prstGeom>
        </p:spPr>
      </p:pic>
    </p:spTree>
    <p:extLst>
      <p:ext uri="{BB962C8B-B14F-4D97-AF65-F5344CB8AC3E}">
        <p14:creationId xmlns:p14="http://schemas.microsoft.com/office/powerpoint/2010/main" val="13229531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7482" y="981956"/>
            <a:ext cx="3130985" cy="780470"/>
          </a:xfrm>
          <a:prstGeom prst="rect">
            <a:avLst/>
          </a:prstGeom>
        </p:spPr>
        <p:txBody>
          <a:bodyPr wrap="none">
            <a:spAutoFit/>
          </a:bodyPr>
          <a:lstStyle/>
          <a:p>
            <a:pPr>
              <a:lnSpc>
                <a:spcPct val="150000"/>
              </a:lnSpc>
              <a:spcBef>
                <a:spcPts val="900"/>
              </a:spcBef>
            </a:pPr>
            <a:r>
              <a:rPr lang="en-GB" sz="3450" kern="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Follow us on….</a:t>
            </a:r>
          </a:p>
        </p:txBody>
      </p:sp>
      <p:sp>
        <p:nvSpPr>
          <p:cNvPr id="2" name="TextBox 1"/>
          <p:cNvSpPr txBox="1"/>
          <p:nvPr/>
        </p:nvSpPr>
        <p:spPr>
          <a:xfrm>
            <a:off x="1252225" y="2446722"/>
            <a:ext cx="6310625" cy="553998"/>
          </a:xfrm>
          <a:prstGeom prst="rect">
            <a:avLst/>
          </a:prstGeom>
          <a:solidFill>
            <a:srgbClr val="13223D"/>
          </a:solidFill>
        </p:spPr>
        <p:txBody>
          <a:bodyPr wrap="square" rtlCol="0">
            <a:spAutoFit/>
          </a:bodyPr>
          <a:lstStyle/>
          <a:p>
            <a:r>
              <a:rPr lang="en-GB" sz="3000" b="1" dirty="0">
                <a:solidFill>
                  <a:schemeClr val="bg1"/>
                </a:solidFill>
                <a:latin typeface="Tahoma" panose="020B0604030504040204" pitchFamily="34" charset="0"/>
                <a:ea typeface="Tahoma" panose="020B0604030504040204" pitchFamily="34" charset="0"/>
                <a:cs typeface="Tahoma" panose="020B0604030504040204" pitchFamily="34" charset="0"/>
              </a:rPr>
              <a:t> www.accesscollege.ie</a:t>
            </a:r>
          </a:p>
        </p:txBody>
      </p:sp>
      <p:sp>
        <p:nvSpPr>
          <p:cNvPr id="10" name="Rectangle 9"/>
          <p:cNvSpPr/>
          <p:nvPr/>
        </p:nvSpPr>
        <p:spPr>
          <a:xfrm>
            <a:off x="0" y="5923102"/>
            <a:ext cx="9144000" cy="7646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17306" t="27178" r="16318" b="27177"/>
          <a:stretch/>
        </p:blipFill>
        <p:spPr>
          <a:xfrm>
            <a:off x="8037242" y="5520642"/>
            <a:ext cx="936702" cy="322068"/>
          </a:xfrm>
          <a:prstGeom prst="rect">
            <a:avLst/>
          </a:prstGeom>
        </p:spPr>
      </p:pic>
    </p:spTree>
    <p:extLst>
      <p:ext uri="{BB962C8B-B14F-4D97-AF65-F5344CB8AC3E}">
        <p14:creationId xmlns:p14="http://schemas.microsoft.com/office/powerpoint/2010/main" val="26709876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t>Useful websites</a:t>
            </a:r>
          </a:p>
        </p:txBody>
      </p:sp>
      <p:sp>
        <p:nvSpPr>
          <p:cNvPr id="2" name="Content Placeholder 1"/>
          <p:cNvSpPr>
            <a:spLocks noGrp="1"/>
          </p:cNvSpPr>
          <p:nvPr>
            <p:ph sz="quarter" idx="1"/>
          </p:nvPr>
        </p:nvSpPr>
        <p:spPr/>
        <p:txBody>
          <a:bodyPr>
            <a:normAutofit fontScale="85000" lnSpcReduction="20000"/>
          </a:bodyPr>
          <a:lstStyle/>
          <a:p>
            <a:pPr lvl="4">
              <a:spcBef>
                <a:spcPct val="50000"/>
              </a:spcBef>
              <a:buClr>
                <a:schemeClr val="accent1">
                  <a:lumMod val="75000"/>
                </a:schemeClr>
              </a:buClr>
              <a:buFont typeface="Lucida Sans Unicode" pitchFamily="34" charset="0"/>
              <a:buChar char="‣"/>
            </a:pPr>
            <a:r>
              <a:rPr lang="en-IE" sz="3000" dirty="0">
                <a:hlinkClick r:id="rId2"/>
              </a:rPr>
              <a:t>www.accesscollege.ie</a:t>
            </a:r>
            <a:r>
              <a:rPr lang="en-IE" sz="3000" dirty="0"/>
              <a:t> </a:t>
            </a:r>
          </a:p>
          <a:p>
            <a:pPr lvl="4">
              <a:spcBef>
                <a:spcPct val="50000"/>
              </a:spcBef>
              <a:buClr>
                <a:schemeClr val="accent1">
                  <a:lumMod val="75000"/>
                </a:schemeClr>
              </a:buClr>
              <a:buFont typeface="Lucida Sans Unicode" pitchFamily="34" charset="0"/>
              <a:buChar char="‣"/>
            </a:pPr>
            <a:r>
              <a:rPr lang="en-IE" sz="3000" dirty="0">
                <a:hlinkClick r:id="rId3"/>
              </a:rPr>
              <a:t>www.cao.ie</a:t>
            </a:r>
            <a:endParaRPr lang="en-IE" sz="3000" dirty="0"/>
          </a:p>
          <a:p>
            <a:pPr lvl="4">
              <a:spcBef>
                <a:spcPct val="50000"/>
              </a:spcBef>
              <a:buClr>
                <a:schemeClr val="accent1">
                  <a:lumMod val="75000"/>
                </a:schemeClr>
              </a:buClr>
              <a:buFont typeface="Lucida Sans Unicode" pitchFamily="34" charset="0"/>
              <a:buChar char="‣"/>
            </a:pPr>
            <a:r>
              <a:rPr lang="en-IE" sz="3000" dirty="0">
                <a:hlinkClick r:id="rId4"/>
              </a:rPr>
              <a:t>www.careersportal.ie</a:t>
            </a:r>
            <a:endParaRPr lang="en-IE" sz="3000" dirty="0"/>
          </a:p>
          <a:p>
            <a:pPr lvl="4">
              <a:spcBef>
                <a:spcPct val="50000"/>
              </a:spcBef>
              <a:buClr>
                <a:schemeClr val="accent1">
                  <a:lumMod val="75000"/>
                </a:schemeClr>
              </a:buClr>
              <a:buFont typeface="Lucida Sans Unicode" pitchFamily="34" charset="0"/>
              <a:buChar char="‣"/>
            </a:pPr>
            <a:r>
              <a:rPr lang="en-IE" sz="3000" dirty="0">
                <a:hlinkClick r:id="rId5"/>
              </a:rPr>
              <a:t>www.careerdirections.ie</a:t>
            </a:r>
            <a:endParaRPr lang="en-IE" sz="3000" dirty="0"/>
          </a:p>
          <a:p>
            <a:pPr lvl="4">
              <a:spcBef>
                <a:spcPct val="50000"/>
              </a:spcBef>
              <a:buClr>
                <a:schemeClr val="accent1">
                  <a:lumMod val="75000"/>
                </a:schemeClr>
              </a:buClr>
              <a:buFont typeface="Lucida Sans Unicode" pitchFamily="34" charset="0"/>
              <a:buChar char="‣"/>
            </a:pPr>
            <a:r>
              <a:rPr lang="en-IE" sz="3000" dirty="0">
                <a:hlinkClick r:id="rId6"/>
              </a:rPr>
              <a:t>www.qualifax.ie</a:t>
            </a:r>
            <a:endParaRPr lang="en-IE" sz="3000" dirty="0"/>
          </a:p>
          <a:p>
            <a:pPr lvl="4">
              <a:spcBef>
                <a:spcPct val="50000"/>
              </a:spcBef>
              <a:buClr>
                <a:schemeClr val="accent1">
                  <a:lumMod val="75000"/>
                </a:schemeClr>
              </a:buClr>
              <a:buFont typeface="Lucida Sans Unicode" pitchFamily="34" charset="0"/>
              <a:buChar char="‣"/>
            </a:pPr>
            <a:r>
              <a:rPr lang="en-IE" sz="3000" dirty="0">
                <a:hlinkClick r:id="rId7"/>
              </a:rPr>
              <a:t>www.studentfinance.ie</a:t>
            </a:r>
            <a:r>
              <a:rPr lang="en-IE" sz="3000" dirty="0"/>
              <a:t> </a:t>
            </a:r>
          </a:p>
          <a:p>
            <a:pPr lvl="4">
              <a:spcBef>
                <a:spcPct val="50000"/>
              </a:spcBef>
              <a:buClr>
                <a:schemeClr val="accent1">
                  <a:lumMod val="75000"/>
                </a:schemeClr>
              </a:buClr>
              <a:buFont typeface="Lucida Sans Unicode" pitchFamily="34" charset="0"/>
              <a:buChar char="‣"/>
            </a:pPr>
            <a:r>
              <a:rPr lang="en-IE" sz="3000" dirty="0">
                <a:hlinkClick r:id="rId8"/>
              </a:rPr>
              <a:t>www.susi.ie</a:t>
            </a:r>
            <a:endParaRPr lang="en-IE" sz="3000" dirty="0"/>
          </a:p>
          <a:p>
            <a:pPr lvl="4">
              <a:spcBef>
                <a:spcPct val="50000"/>
              </a:spcBef>
              <a:buClr>
                <a:schemeClr val="accent1">
                  <a:lumMod val="75000"/>
                </a:schemeClr>
              </a:buClr>
              <a:buFont typeface="Lucida Sans Unicode" pitchFamily="34" charset="0"/>
              <a:buChar char="‣"/>
            </a:pPr>
            <a:r>
              <a:rPr lang="en-IE" sz="3000" dirty="0">
                <a:hlinkClick r:id="rId9"/>
              </a:rPr>
              <a:t>www.traineeship.ie</a:t>
            </a:r>
            <a:endParaRPr lang="en-IE" sz="3000" dirty="0"/>
          </a:p>
          <a:p>
            <a:pPr lvl="4">
              <a:spcBef>
                <a:spcPct val="50000"/>
              </a:spcBef>
              <a:buClr>
                <a:schemeClr val="accent1">
                  <a:lumMod val="75000"/>
                </a:schemeClr>
              </a:buClr>
              <a:buFont typeface="Lucida Sans Unicode" pitchFamily="34" charset="0"/>
              <a:buChar char="‣"/>
            </a:pPr>
            <a:r>
              <a:rPr lang="en-IE" sz="3000" dirty="0">
                <a:hlinkClick r:id="rId10"/>
              </a:rPr>
              <a:t>www.apprenticeship.ie</a:t>
            </a:r>
            <a:r>
              <a:rPr lang="en-IE" sz="3000" dirty="0"/>
              <a:t> </a:t>
            </a:r>
          </a:p>
          <a:p>
            <a:endParaRPr lang="en-IE"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0428E-2ECD-43E9-8C91-6A945795D4DE}"/>
              </a:ext>
            </a:extLst>
          </p:cNvPr>
          <p:cNvSpPr>
            <a:spLocks noGrp="1"/>
          </p:cNvSpPr>
          <p:nvPr>
            <p:ph type="title"/>
          </p:nvPr>
        </p:nvSpPr>
        <p:spPr/>
        <p:txBody>
          <a:bodyPr/>
          <a:lstStyle/>
          <a:p>
            <a:r>
              <a:rPr lang="en-GB" dirty="0"/>
              <a:t>Upcoming events</a:t>
            </a:r>
          </a:p>
        </p:txBody>
      </p:sp>
      <p:sp>
        <p:nvSpPr>
          <p:cNvPr id="3" name="Content Placeholder 2">
            <a:extLst>
              <a:ext uri="{FF2B5EF4-FFF2-40B4-BE49-F238E27FC236}">
                <a16:creationId xmlns:a16="http://schemas.microsoft.com/office/drawing/2014/main" id="{A124FC72-E3A5-41A2-9C3E-D6DBA1214785}"/>
              </a:ext>
            </a:extLst>
          </p:cNvPr>
          <p:cNvSpPr>
            <a:spLocks noGrp="1"/>
          </p:cNvSpPr>
          <p:nvPr>
            <p:ph sz="quarter" idx="1"/>
          </p:nvPr>
        </p:nvSpPr>
        <p:spPr>
          <a:xfrm>
            <a:off x="755576" y="1484784"/>
            <a:ext cx="4536504" cy="4752528"/>
          </a:xfrm>
        </p:spPr>
        <p:txBody>
          <a:bodyPr vert="horz" lIns="91440" tIns="45720" rIns="91440" bIns="45720" anchor="t">
            <a:normAutofit/>
          </a:bodyPr>
          <a:lstStyle/>
          <a:p>
            <a:r>
              <a:rPr lang="en-GB" dirty="0"/>
              <a:t>Open days and information evenings </a:t>
            </a:r>
            <a:r>
              <a:rPr lang="en-GB" dirty="0">
                <a:ea typeface="+mn-lt"/>
                <a:cs typeface="+mn-lt"/>
                <a:hlinkClick r:id="rId2"/>
              </a:rPr>
              <a:t>https://careersportal.ie/media/index.php</a:t>
            </a:r>
            <a:r>
              <a:rPr lang="en-GB" dirty="0">
                <a:ea typeface="+mn-lt"/>
                <a:cs typeface="+mn-lt"/>
              </a:rPr>
              <a:t> </a:t>
            </a:r>
            <a:endParaRPr lang="en-GB" dirty="0"/>
          </a:p>
          <a:p>
            <a:r>
              <a:rPr lang="en-GB" dirty="0">
                <a:hlinkClick r:id="rId3"/>
              </a:rPr>
              <a:t>www.synergycareers.ie</a:t>
            </a:r>
            <a:r>
              <a:rPr lang="en-GB" dirty="0"/>
              <a:t> for careers presentation on Back up plans to CAO, Careers in Education</a:t>
            </a:r>
          </a:p>
          <a:p>
            <a:r>
              <a:rPr lang="en-GB" dirty="0"/>
              <a:t>Subscribe to </a:t>
            </a:r>
            <a:r>
              <a:rPr lang="en-GB" dirty="0">
                <a:hlinkClick r:id="rId4"/>
              </a:rPr>
              <a:t>www.careersnews.ie</a:t>
            </a:r>
            <a:r>
              <a:rPr lang="en-GB" dirty="0"/>
              <a:t> for up to date careers news </a:t>
            </a:r>
          </a:p>
        </p:txBody>
      </p:sp>
      <p:sp>
        <p:nvSpPr>
          <p:cNvPr id="4" name="Rectangle 2">
            <a:extLst>
              <a:ext uri="{FF2B5EF4-FFF2-40B4-BE49-F238E27FC236}">
                <a16:creationId xmlns:a16="http://schemas.microsoft.com/office/drawing/2014/main" id="{2480A364-D086-4884-990F-8CD7DFB3EF6E}"/>
              </a:ext>
            </a:extLst>
          </p:cNvPr>
          <p:cNvSpPr>
            <a:spLocks noChangeArrowheads="1"/>
          </p:cNvSpPr>
          <p:nvPr/>
        </p:nvSpPr>
        <p:spPr bwMode="auto">
          <a:xfrm flipV="1">
            <a:off x="2195736" y="-3237667"/>
            <a:ext cx="323934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7758631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t>Thank you and Good Luck</a:t>
            </a:r>
          </a:p>
        </p:txBody>
      </p:sp>
      <p:sp>
        <p:nvSpPr>
          <p:cNvPr id="2" name="Content Placeholder 1"/>
          <p:cNvSpPr>
            <a:spLocks noGrp="1"/>
          </p:cNvSpPr>
          <p:nvPr>
            <p:ph sz="quarter" idx="1"/>
          </p:nvPr>
        </p:nvSpPr>
        <p:spPr>
          <a:xfrm>
            <a:off x="539552" y="1484784"/>
            <a:ext cx="8229600" cy="4525963"/>
          </a:xfrm>
        </p:spPr>
        <p:txBody>
          <a:bodyPr>
            <a:normAutofit/>
          </a:bodyPr>
          <a:lstStyle/>
          <a:p>
            <a:pPr>
              <a:buNone/>
            </a:pPr>
            <a:r>
              <a:rPr lang="en-IE" dirty="0"/>
              <a:t>Contact details:</a:t>
            </a:r>
          </a:p>
          <a:p>
            <a:pPr>
              <a:buNone/>
            </a:pPr>
            <a:endParaRPr lang="en-IE" dirty="0"/>
          </a:p>
          <a:p>
            <a:pPr>
              <a:buNone/>
            </a:pPr>
            <a:r>
              <a:rPr lang="en-IE" dirty="0"/>
              <a:t>			</a:t>
            </a:r>
            <a:r>
              <a:rPr lang="en-IE" dirty="0" err="1"/>
              <a:t>Eilís</a:t>
            </a:r>
            <a:r>
              <a:rPr lang="en-IE" dirty="0"/>
              <a:t> Gleeson</a:t>
            </a:r>
          </a:p>
          <a:p>
            <a:pPr>
              <a:buNone/>
            </a:pPr>
            <a:r>
              <a:rPr lang="en-IE" dirty="0"/>
              <a:t>			Guidance Counsellor</a:t>
            </a:r>
          </a:p>
          <a:p>
            <a:pPr>
              <a:buNone/>
            </a:pPr>
            <a:r>
              <a:rPr lang="en-IE" dirty="0"/>
              <a:t>			</a:t>
            </a:r>
          </a:p>
          <a:p>
            <a:pPr>
              <a:buNone/>
            </a:pPr>
            <a:r>
              <a:rPr lang="en-IE" dirty="0"/>
              <a:t>		</a:t>
            </a:r>
          </a:p>
          <a:p>
            <a:pPr>
              <a:buNone/>
            </a:pPr>
            <a:r>
              <a:rPr lang="en-IE" dirty="0"/>
              <a:t>			</a:t>
            </a:r>
            <a:r>
              <a:rPr lang="en-IE" b="1" dirty="0">
                <a:hlinkClick r:id="rId3">
                  <a:extLst>
                    <a:ext uri="{A12FA001-AC4F-418D-AE19-62706E023703}">
                      <ahyp:hlinkClr xmlns:ahyp="http://schemas.microsoft.com/office/drawing/2018/hyperlinkcolor" val="tx"/>
                    </a:ext>
                  </a:extLst>
                </a:hlinkClick>
              </a:rPr>
              <a:t>egleeson@kenmarecs.com</a:t>
            </a:r>
            <a:r>
              <a:rPr lang="en-IE" b="1"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2074"/>
          </a:xfrm>
        </p:spPr>
        <p:txBody>
          <a:bodyPr>
            <a:normAutofit fontScale="90000"/>
          </a:bodyPr>
          <a:lstStyle/>
          <a:p>
            <a:r>
              <a:rPr lang="en-IE" dirty="0"/>
              <a:t>		Apprenticeships </a:t>
            </a:r>
          </a:p>
        </p:txBody>
      </p:sp>
      <p:sp>
        <p:nvSpPr>
          <p:cNvPr id="3" name="Content Placeholder 2"/>
          <p:cNvSpPr>
            <a:spLocks noGrp="1"/>
          </p:cNvSpPr>
          <p:nvPr>
            <p:ph sz="quarter" idx="1"/>
          </p:nvPr>
        </p:nvSpPr>
        <p:spPr>
          <a:xfrm>
            <a:off x="457200" y="908720"/>
            <a:ext cx="8229600" cy="5217443"/>
          </a:xfrm>
        </p:spPr>
        <p:txBody>
          <a:bodyPr vert="horz" lIns="91440" tIns="45720" rIns="91440" bIns="45720" anchor="t">
            <a:normAutofit/>
          </a:bodyPr>
          <a:lstStyle/>
          <a:p>
            <a:pPr>
              <a:buNone/>
            </a:pPr>
            <a:r>
              <a:rPr lang="en-IE" dirty="0"/>
              <a:t>Qualifying as a Craftsperson</a:t>
            </a:r>
          </a:p>
          <a:p>
            <a:r>
              <a:rPr lang="en-IE" dirty="0"/>
              <a:t>Learning while working  </a:t>
            </a:r>
          </a:p>
          <a:p>
            <a:r>
              <a:rPr lang="en-IE" dirty="0"/>
              <a:t>To apply you need to find a qualified tradesperson who is registered who will train an apprentice or contact the local training centre</a:t>
            </a:r>
          </a:p>
          <a:p>
            <a:r>
              <a:rPr lang="en-IE" dirty="0"/>
              <a:t>FETAC Level 6 Qualification</a:t>
            </a:r>
          </a:p>
          <a:p>
            <a:r>
              <a:rPr lang="en-IE" dirty="0"/>
              <a:t>Opportunities to advance to College/ Universities</a:t>
            </a:r>
          </a:p>
          <a:p>
            <a:r>
              <a:rPr lang="en-IE" dirty="0">
                <a:hlinkClick r:id="rId2"/>
              </a:rPr>
              <a:t>www.apprenticeship.ie</a:t>
            </a:r>
            <a:r>
              <a:rPr lang="en-IE" dirty="0"/>
              <a:t> </a:t>
            </a:r>
          </a:p>
          <a:p>
            <a:pPr marL="0" indent="0">
              <a:buNone/>
            </a:pPr>
            <a:endParaRPr lang="en-I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2074"/>
          </a:xfrm>
        </p:spPr>
        <p:txBody>
          <a:bodyPr>
            <a:normAutofit fontScale="90000"/>
          </a:bodyPr>
          <a:lstStyle/>
          <a:p>
            <a:r>
              <a:rPr lang="en-IE" dirty="0"/>
              <a:t>Apprenticeships</a:t>
            </a:r>
          </a:p>
        </p:txBody>
      </p:sp>
      <p:sp>
        <p:nvSpPr>
          <p:cNvPr id="3" name="Content Placeholder 2"/>
          <p:cNvSpPr>
            <a:spLocks noGrp="1"/>
          </p:cNvSpPr>
          <p:nvPr>
            <p:ph sz="quarter" idx="1"/>
          </p:nvPr>
        </p:nvSpPr>
        <p:spPr>
          <a:xfrm>
            <a:off x="248788" y="763791"/>
            <a:ext cx="8136904" cy="5327104"/>
          </a:xfrm>
        </p:spPr>
        <p:txBody>
          <a:bodyPr vert="horz" lIns="91440" tIns="45720" rIns="91440" bIns="45720" numCol="2" anchor="t">
            <a:noAutofit/>
          </a:bodyPr>
          <a:lstStyle/>
          <a:p>
            <a:pPr marL="342900" indent="-342900"/>
            <a:r>
              <a:rPr lang="en-IE" sz="2400" dirty="0">
                <a:hlinkClick r:id="rId2"/>
              </a:rPr>
              <a:t>Accounting Technician</a:t>
            </a:r>
            <a:endParaRPr lang="en-IE" sz="2400"/>
          </a:p>
          <a:p>
            <a:r>
              <a:rPr lang="en-IE" sz="2400" dirty="0">
                <a:hlinkClick r:id="rId3"/>
              </a:rPr>
              <a:t>Auctioneering and Property Services</a:t>
            </a:r>
            <a:endParaRPr lang="en-IE" sz="2400" dirty="0"/>
          </a:p>
          <a:p>
            <a:r>
              <a:rPr lang="en-IE" sz="2400" dirty="0">
                <a:hlinkClick r:id="rId4"/>
              </a:rPr>
              <a:t>Chef de Partie</a:t>
            </a:r>
            <a:endParaRPr lang="en-IE" sz="2400" dirty="0"/>
          </a:p>
          <a:p>
            <a:r>
              <a:rPr lang="en-IE" sz="2400" dirty="0">
                <a:hlinkClick r:id="rId5"/>
              </a:rPr>
              <a:t>Insurance Practitioner</a:t>
            </a:r>
            <a:endParaRPr lang="en-IE" sz="2400" dirty="0"/>
          </a:p>
          <a:p>
            <a:r>
              <a:rPr lang="en-IE" sz="2400" dirty="0">
                <a:hlinkClick r:id="rId6"/>
              </a:rPr>
              <a:t>Industrial/Electrical Engineer</a:t>
            </a:r>
            <a:endParaRPr lang="en-IE" sz="2400" dirty="0"/>
          </a:p>
          <a:p>
            <a:r>
              <a:rPr lang="en-IE" sz="2400" dirty="0">
                <a:hlinkClick r:id="rId7"/>
              </a:rPr>
              <a:t>Manufacturing Technician</a:t>
            </a:r>
            <a:endParaRPr lang="en-IE" sz="2400" dirty="0"/>
          </a:p>
          <a:p>
            <a:r>
              <a:rPr lang="en-IE" sz="2400" dirty="0">
                <a:hlinkClick r:id="rId8"/>
              </a:rPr>
              <a:t>Manufacturing Engineer</a:t>
            </a:r>
            <a:r>
              <a:rPr lang="en-IE" sz="2400" dirty="0"/>
              <a:t> </a:t>
            </a:r>
          </a:p>
          <a:p>
            <a:r>
              <a:rPr lang="en-IE" sz="2400" dirty="0">
                <a:hlinkClick r:id="rId9"/>
              </a:rPr>
              <a:t>Polymer Processing Technologist</a:t>
            </a:r>
            <a:endParaRPr lang="en-IE" sz="2400" dirty="0"/>
          </a:p>
          <a:p>
            <a:r>
              <a:rPr lang="en-IE" sz="2400" dirty="0">
                <a:hlinkClick r:id="rId10"/>
              </a:rPr>
              <a:t>Commis Chef</a:t>
            </a:r>
            <a:endParaRPr lang="en-IE" sz="2400" dirty="0"/>
          </a:p>
          <a:p>
            <a:r>
              <a:rPr lang="en-IE" sz="2400" dirty="0">
                <a:hlinkClick r:id="rId11"/>
              </a:rPr>
              <a:t>International Financial Services Associate</a:t>
            </a:r>
            <a:endParaRPr lang="en-IE" sz="2400" dirty="0"/>
          </a:p>
          <a:p>
            <a:r>
              <a:rPr lang="en-IE" sz="2400" dirty="0">
                <a:hlinkClick r:id="rId12"/>
              </a:rPr>
              <a:t>International Financial Services Specialist</a:t>
            </a:r>
            <a:endParaRPr lang="en-IE" sz="2400" dirty="0"/>
          </a:p>
          <a:p>
            <a:r>
              <a:rPr lang="en-IE" sz="2400" dirty="0">
                <a:hlinkClick r:id="rId13"/>
              </a:rPr>
              <a:t>Laboratory Analyst</a:t>
            </a:r>
            <a:endParaRPr lang="en-IE" sz="2400" dirty="0"/>
          </a:p>
          <a:p>
            <a:r>
              <a:rPr lang="en-IE" sz="2400" dirty="0">
                <a:hlinkClick r:id="rId14"/>
              </a:rPr>
              <a:t>Laboratory Technician</a:t>
            </a:r>
            <a:endParaRPr lang="en-IE" sz="2400" dirty="0"/>
          </a:p>
          <a:p>
            <a:r>
              <a:rPr lang="en-IE" sz="2400" dirty="0">
                <a:hlinkClick r:id="rId15"/>
              </a:rPr>
              <a:t>Logistics Associate </a:t>
            </a:r>
            <a:endParaRPr lang="en-IE" sz="2400" dirty="0"/>
          </a:p>
          <a:p>
            <a:r>
              <a:rPr lang="en-IE" sz="2400" dirty="0">
                <a:hlinkClick r:id="rId16"/>
              </a:rPr>
              <a:t>Agricultural Mechanic</a:t>
            </a:r>
            <a:r>
              <a:rPr lang="en-IE" sz="2400" dirty="0"/>
              <a:t> *</a:t>
            </a:r>
          </a:p>
          <a:p>
            <a:r>
              <a:rPr lang="en-IE" sz="2400" dirty="0">
                <a:hlinkClick r:id="rId17"/>
              </a:rPr>
              <a:t>Aircraft Mechanic</a:t>
            </a:r>
            <a:r>
              <a:rPr lang="en-IE" sz="2400" dirty="0"/>
              <a:t> *</a:t>
            </a:r>
          </a:p>
          <a:p>
            <a:r>
              <a:rPr lang="en-IE" sz="2400" dirty="0">
                <a:hlinkClick r:id="rId18"/>
              </a:rPr>
              <a:t>Bricklayer / Stonelayer</a:t>
            </a:r>
            <a:endParaRPr lang="en-IE" sz="2400" dirty="0"/>
          </a:p>
          <a:p>
            <a:r>
              <a:rPr lang="en-IE" sz="2400" dirty="0">
                <a:hlinkClick r:id="rId19"/>
              </a:rPr>
              <a:t>Carpenter &amp; Joiner</a:t>
            </a:r>
            <a:endParaRPr lang="en-IE" sz="2400" dirty="0"/>
          </a:p>
          <a:p>
            <a:r>
              <a:rPr lang="en-IE" sz="2400" dirty="0">
                <a:hlinkClick r:id="rId20"/>
              </a:rPr>
              <a:t>Construction Plant Fitter</a:t>
            </a:r>
            <a:r>
              <a:rPr lang="en-IE" sz="2400" dirty="0"/>
              <a:t> *</a:t>
            </a:r>
          </a:p>
          <a:p>
            <a:r>
              <a:rPr lang="en-IE" sz="2400" dirty="0">
                <a:hlinkClick r:id="rId21"/>
              </a:rPr>
              <a:t>Electrician </a:t>
            </a:r>
            <a:r>
              <a:rPr lang="en-IE" sz="2400" dirty="0"/>
              <a:t>*</a:t>
            </a:r>
          </a:p>
          <a:p>
            <a:r>
              <a:rPr lang="en-IE" sz="2400" dirty="0">
                <a:hlinkClick r:id="rId22"/>
              </a:rPr>
              <a:t>Electrical Instrumentation Craftsperson</a:t>
            </a:r>
            <a:r>
              <a:rPr lang="en-IE" sz="2400" dirty="0"/>
              <a:t>*</a:t>
            </a:r>
          </a:p>
          <a:p>
            <a:r>
              <a:rPr lang="en-IE" sz="2400" dirty="0">
                <a:hlinkClick r:id="rId23"/>
              </a:rPr>
              <a:t>Electronic Security Systems Craftsperson</a:t>
            </a:r>
            <a:r>
              <a:rPr lang="en-IE" sz="2400" dirty="0"/>
              <a:t> *</a:t>
            </a:r>
          </a:p>
          <a:p>
            <a:r>
              <a:rPr lang="en-IE" sz="2400" dirty="0">
                <a:hlinkClick r:id="rId24"/>
              </a:rPr>
              <a:t>Farrier</a:t>
            </a:r>
            <a:br>
              <a:rPr lang="en-IE" sz="2400" dirty="0"/>
            </a:br>
            <a:endParaRPr lang="en-IE" sz="2400" dirty="0"/>
          </a:p>
          <a:p>
            <a:r>
              <a:rPr lang="en-IE" sz="2400" dirty="0">
                <a:hlinkClick r:id="rId25"/>
              </a:rPr>
              <a:t>Heavy Vehicle Mechanic </a:t>
            </a:r>
            <a:r>
              <a:rPr lang="en-IE" sz="2400" dirty="0"/>
              <a:t>*</a:t>
            </a:r>
          </a:p>
          <a:p>
            <a:r>
              <a:rPr lang="en-IE" sz="2400" dirty="0">
                <a:hlinkClick r:id="rId26"/>
              </a:rPr>
              <a:t>Industrial Insulation Craftsperson</a:t>
            </a:r>
            <a:r>
              <a:rPr lang="en-IE" sz="2400" dirty="0"/>
              <a:t> </a:t>
            </a:r>
          </a:p>
          <a:p>
            <a:r>
              <a:rPr lang="en-IE" sz="2400" dirty="0">
                <a:hlinkClick r:id="rId27"/>
              </a:rPr>
              <a:t>Instrumentation Craftsperson</a:t>
            </a:r>
            <a:r>
              <a:rPr lang="en-IE" sz="2400" dirty="0"/>
              <a:t> *</a:t>
            </a:r>
          </a:p>
          <a:p>
            <a:r>
              <a:rPr lang="en-IE" sz="2400" dirty="0">
                <a:hlinkClick r:id="rId28"/>
              </a:rPr>
              <a:t>Mechanical Automation and Maintenance - MAMF Fitter </a:t>
            </a:r>
            <a:r>
              <a:rPr lang="en-IE" sz="2400" dirty="0"/>
              <a:t>*</a:t>
            </a:r>
          </a:p>
          <a:p>
            <a:r>
              <a:rPr lang="en-IE" sz="2400" dirty="0">
                <a:hlinkClick r:id="rId29"/>
              </a:rPr>
              <a:t>Metal Fabrication Craftsperson</a:t>
            </a:r>
            <a:endParaRPr lang="en-IE" sz="2400" dirty="0"/>
          </a:p>
          <a:p>
            <a:r>
              <a:rPr lang="en-IE" sz="2400" dirty="0">
                <a:hlinkClick r:id="rId30"/>
              </a:rPr>
              <a:t>Motor Mechanic</a:t>
            </a:r>
            <a:r>
              <a:rPr lang="en-IE" sz="2400" dirty="0"/>
              <a:t>*</a:t>
            </a:r>
          </a:p>
          <a:p>
            <a:r>
              <a:rPr lang="en-IE" sz="2400" dirty="0">
                <a:hlinkClick r:id="rId31"/>
              </a:rPr>
              <a:t>Painter &amp; Decorator</a:t>
            </a:r>
            <a:r>
              <a:rPr lang="en-IE" sz="2400" dirty="0"/>
              <a:t> *</a:t>
            </a:r>
          </a:p>
          <a:p>
            <a:r>
              <a:rPr lang="en-IE" sz="2400" dirty="0">
                <a:hlinkClick r:id="rId32"/>
              </a:rPr>
              <a:t>Pipefitter</a:t>
            </a:r>
            <a:endParaRPr lang="en-IE" sz="2400" dirty="0"/>
          </a:p>
          <a:p>
            <a:r>
              <a:rPr lang="en-IE" sz="2400" dirty="0">
                <a:hlinkClick r:id="rId33"/>
              </a:rPr>
              <a:t>Plasterer</a:t>
            </a:r>
            <a:endParaRPr lang="en-IE" sz="2400" dirty="0"/>
          </a:p>
          <a:p>
            <a:r>
              <a:rPr lang="en-IE" sz="2400" dirty="0">
                <a:hlinkClick r:id="rId34"/>
              </a:rPr>
              <a:t>Plumber</a:t>
            </a:r>
            <a:r>
              <a:rPr lang="en-IE" sz="2400" dirty="0"/>
              <a:t> *</a:t>
            </a:r>
            <a:br>
              <a:rPr lang="en-IE" sz="2400" dirty="0"/>
            </a:br>
            <a:endParaRPr lang="en-IE" sz="2400" dirty="0"/>
          </a:p>
          <a:p>
            <a:r>
              <a:rPr lang="en-IE" sz="2400" dirty="0">
                <a:hlinkClick r:id="rId35"/>
              </a:rPr>
              <a:t>Refrigeration &amp; Air Conditioning Craftsperson</a:t>
            </a:r>
            <a:r>
              <a:rPr lang="en-IE" sz="2400" dirty="0"/>
              <a:t> *</a:t>
            </a:r>
          </a:p>
          <a:p>
            <a:r>
              <a:rPr lang="en-IE" sz="2400" dirty="0">
                <a:hlinkClick r:id="rId36"/>
              </a:rPr>
              <a:t>Stonecutter &amp; Stonemason</a:t>
            </a:r>
            <a:endParaRPr lang="en-IE" sz="2400" dirty="0"/>
          </a:p>
          <a:p>
            <a:r>
              <a:rPr lang="en-IE" sz="2400" dirty="0">
                <a:hlinkClick r:id="rId37"/>
              </a:rPr>
              <a:t>Sheet Metalworker</a:t>
            </a:r>
            <a:endParaRPr lang="en-IE" sz="2400" dirty="0"/>
          </a:p>
          <a:p>
            <a:r>
              <a:rPr lang="en-IE" sz="2400" dirty="0">
                <a:hlinkClick r:id="rId38"/>
              </a:rPr>
              <a:t>Toolmaker</a:t>
            </a:r>
            <a:endParaRPr lang="en-IE" sz="2400" dirty="0"/>
          </a:p>
          <a:p>
            <a:r>
              <a:rPr lang="en-IE" sz="2400" dirty="0">
                <a:hlinkClick r:id="rId39"/>
              </a:rPr>
              <a:t>Vehicle Body Repair Craftsperson</a:t>
            </a:r>
            <a:r>
              <a:rPr lang="en-IE" sz="2400" dirty="0"/>
              <a:t> *</a:t>
            </a:r>
          </a:p>
          <a:p>
            <a:r>
              <a:rPr lang="en-IE" sz="2400" dirty="0">
                <a:hlinkClick r:id="rId40"/>
              </a:rPr>
              <a:t>Wood Manufacturing and Finishing Craftsperson </a:t>
            </a:r>
            <a:endParaRPr lang="en-IE" sz="2400" dirty="0"/>
          </a:p>
          <a:p>
            <a:endParaRPr lang="en-IE" sz="2400" dirty="0"/>
          </a:p>
          <a:p>
            <a:endParaRPr lang="en-IE" sz="1400" dirty="0"/>
          </a:p>
          <a:p>
            <a:endParaRPr lang="en-IE"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Traineeships</a:t>
            </a:r>
          </a:p>
        </p:txBody>
      </p:sp>
      <p:sp>
        <p:nvSpPr>
          <p:cNvPr id="3" name="Content Placeholder 2"/>
          <p:cNvSpPr>
            <a:spLocks noGrp="1"/>
          </p:cNvSpPr>
          <p:nvPr>
            <p:ph sz="quarter" idx="1"/>
          </p:nvPr>
        </p:nvSpPr>
        <p:spPr/>
        <p:txBody>
          <a:bodyPr>
            <a:normAutofit lnSpcReduction="10000"/>
          </a:bodyPr>
          <a:lstStyle/>
          <a:p>
            <a:r>
              <a:rPr lang="en-IE" dirty="0"/>
              <a:t>Courses that prepare students for specific jobs</a:t>
            </a:r>
          </a:p>
          <a:p>
            <a:r>
              <a:rPr lang="en-IE" dirty="0"/>
              <a:t>Learn while you earn – an allowance is paid</a:t>
            </a:r>
          </a:p>
          <a:p>
            <a:r>
              <a:rPr lang="en-IE" dirty="0"/>
              <a:t>Traineeships in jobs where there is employment – </a:t>
            </a:r>
            <a:r>
              <a:rPr lang="en-IE" dirty="0" err="1"/>
              <a:t>eg</a:t>
            </a:r>
            <a:r>
              <a:rPr lang="en-IE" dirty="0"/>
              <a:t> tourism and </a:t>
            </a:r>
            <a:r>
              <a:rPr lang="en-IE" dirty="0" err="1"/>
              <a:t>chefing</a:t>
            </a:r>
            <a:r>
              <a:rPr lang="en-IE" dirty="0"/>
              <a:t>, insurance, finance, lab sciences</a:t>
            </a:r>
          </a:p>
          <a:p>
            <a:r>
              <a:rPr lang="en-GB" dirty="0"/>
              <a:t>They respond to an identified industry skills need</a:t>
            </a:r>
          </a:p>
          <a:p>
            <a:r>
              <a:rPr lang="en-GB" dirty="0"/>
              <a:t>Lead to an award at NFQ Levels 4-6, or equivalent</a:t>
            </a:r>
          </a:p>
          <a:p>
            <a:r>
              <a:rPr lang="en-GB" dirty="0"/>
              <a:t>Are between 6-20 months in duration</a:t>
            </a:r>
          </a:p>
          <a:p>
            <a:r>
              <a:rPr lang="en-GB" dirty="0"/>
              <a:t>Have at least 30% of learning on-the-job</a:t>
            </a:r>
          </a:p>
          <a:p>
            <a:r>
              <a:rPr lang="en-GB" dirty="0"/>
              <a:t>Are designed for flexible delivery - online, face to face, blended learning</a:t>
            </a:r>
          </a:p>
          <a:p>
            <a:pPr marL="0" indent="0">
              <a:buNone/>
            </a:pPr>
            <a:endParaRPr lang="en-IE" dirty="0"/>
          </a:p>
        </p:txBody>
      </p:sp>
    </p:spTree>
    <p:extLst>
      <p:ext uri="{BB962C8B-B14F-4D97-AF65-F5344CB8AC3E}">
        <p14:creationId xmlns:p14="http://schemas.microsoft.com/office/powerpoint/2010/main" val="23452585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3438</TotalTime>
  <Words>3923</Words>
  <Application>Microsoft Office PowerPoint</Application>
  <PresentationFormat>On-screen Show (4:3)</PresentationFormat>
  <Paragraphs>486</Paragraphs>
  <Slides>65</Slides>
  <Notes>20</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Equity</vt:lpstr>
      <vt:lpstr>Leaving Cert Information Session</vt:lpstr>
      <vt:lpstr>Guidance Counsellor</vt:lpstr>
      <vt:lpstr>Leaving Cert 2021/2022</vt:lpstr>
      <vt:lpstr>The National Frameworks of Qualifications</vt:lpstr>
      <vt:lpstr>Non - CAO options after the Leaving Cert or Leaving Cert Applied</vt:lpstr>
      <vt:lpstr>Post Leaving Cert Courses</vt:lpstr>
      <vt:lpstr>  Apprenticeships </vt:lpstr>
      <vt:lpstr>Apprenticeships</vt:lpstr>
      <vt:lpstr>Traineeships</vt:lpstr>
      <vt:lpstr>Garda</vt:lpstr>
      <vt:lpstr>PowerPoint Presentation</vt:lpstr>
      <vt:lpstr>Short courses</vt:lpstr>
      <vt:lpstr>Employment</vt:lpstr>
      <vt:lpstr>Study abroad</vt:lpstr>
      <vt:lpstr>Applying to college</vt:lpstr>
      <vt:lpstr>The CAO – CAO forms</vt:lpstr>
      <vt:lpstr>Course Entry requirements</vt:lpstr>
      <vt:lpstr>Course entry requirements</vt:lpstr>
      <vt:lpstr>Making an application</vt:lpstr>
      <vt:lpstr>Two Applications on One Form</vt:lpstr>
      <vt:lpstr>Two Applications on One Form</vt:lpstr>
      <vt:lpstr>Order of Preference</vt:lpstr>
      <vt:lpstr>Your Application Number </vt:lpstr>
      <vt:lpstr>Statement of Course Choices</vt:lpstr>
      <vt:lpstr>Communicating With CAO</vt:lpstr>
      <vt:lpstr>Statement of Application Record.</vt:lpstr>
      <vt:lpstr>Change of Mind</vt:lpstr>
      <vt:lpstr>The Offer Process</vt:lpstr>
      <vt:lpstr>The Offer Process</vt:lpstr>
      <vt:lpstr>The Offer Process</vt:lpstr>
      <vt:lpstr>The Offer Process</vt:lpstr>
      <vt:lpstr>Important points to remember...</vt:lpstr>
      <vt:lpstr>HEAR and DARE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Useful websites</vt:lpstr>
      <vt:lpstr>Upcoming events</vt:lpstr>
      <vt:lpstr>Thank you and Good Luck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Leaving Cert Information Session</dc:title>
  <dc:creator>eilisgleeson</dc:creator>
  <cp:lastModifiedBy>Eilis Gleeson</cp:lastModifiedBy>
  <cp:revision>104</cp:revision>
  <cp:lastPrinted>2014-12-03T13:19:56Z</cp:lastPrinted>
  <dcterms:created xsi:type="dcterms:W3CDTF">2013-12-13T13:16:19Z</dcterms:created>
  <dcterms:modified xsi:type="dcterms:W3CDTF">2021-11-23T21:45:34Z</dcterms:modified>
</cp:coreProperties>
</file>